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85" r:id="rId3"/>
    <p:sldId id="258" r:id="rId4"/>
    <p:sldId id="286" r:id="rId5"/>
    <p:sldId id="279" r:id="rId6"/>
    <p:sldId id="260" r:id="rId7"/>
    <p:sldId id="261" r:id="rId8"/>
    <p:sldId id="262" r:id="rId9"/>
    <p:sldId id="266" r:id="rId10"/>
    <p:sldId id="267" r:id="rId11"/>
    <p:sldId id="268" r:id="rId12"/>
    <p:sldId id="283" r:id="rId13"/>
    <p:sldId id="284" r:id="rId14"/>
    <p:sldId id="263" r:id="rId15"/>
    <p:sldId id="282" r:id="rId16"/>
    <p:sldId id="281" r:id="rId17"/>
  </p:sldIdLst>
  <p:sldSz cx="6858000" cy="9144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CCECFF"/>
    <a:srgbClr val="FCF7E4"/>
    <a:srgbClr val="F4D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20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217357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413721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80866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150432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27953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338924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356174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250363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178791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58496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CF213BD-7CD9-414D-9EA2-0F7B0235EB97}" type="datetimeFigureOut">
              <a:rPr kumimoji="1" lang="ja-JP" altLang="en-US" smtClean="0"/>
              <a:t>2024/1/9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275665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CF213BD-7CD9-414D-9EA2-0F7B0235EB97}" type="datetimeFigureOut">
              <a:rPr kumimoji="1" lang="ja-JP" altLang="en-US" smtClean="0"/>
              <a:t>2024/1/9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16CBE72-EEB7-407D-A9B0-5A1A313C49BA}" type="slidenum">
              <a:rPr kumimoji="1" lang="ja-JP" altLang="en-US" smtClean="0"/>
              <a:t>‹#›</a:t>
            </a:fld>
            <a:endParaRPr kumimoji="1" lang="ja-JP" altLang="en-US"/>
          </a:p>
        </p:txBody>
      </p:sp>
    </p:spTree>
    <p:extLst>
      <p:ext uri="{BB962C8B-B14F-4D97-AF65-F5344CB8AC3E}">
        <p14:creationId xmlns:p14="http://schemas.microsoft.com/office/powerpoint/2010/main" val="378388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29723" y="371460"/>
            <a:ext cx="6079309" cy="7651106"/>
          </a:xfrm>
          <a:prstGeom prst="rect">
            <a:avLst/>
          </a:prstGeom>
        </p:spPr>
      </p:pic>
      <p:pic>
        <p:nvPicPr>
          <p:cNvPr id="10" name="図 9"/>
          <p:cNvPicPr/>
          <p:nvPr/>
        </p:nvPicPr>
        <p:blipFill>
          <a:blip r:embed="rId3" cstate="print">
            <a:extLst>
              <a:ext uri="{28A0092B-C50C-407E-A947-70E740481C1C}">
                <a14:useLocalDpi xmlns:a14="http://schemas.microsoft.com/office/drawing/2010/main" val="0"/>
              </a:ext>
            </a:extLst>
          </a:blip>
          <a:stretch>
            <a:fillRect/>
          </a:stretch>
        </p:blipFill>
        <p:spPr>
          <a:xfrm rot="20825692">
            <a:off x="485847" y="383173"/>
            <a:ext cx="1532326" cy="622996"/>
          </a:xfrm>
          <a:prstGeom prst="rect">
            <a:avLst/>
          </a:prstGeom>
        </p:spPr>
      </p:pic>
      <p:sp>
        <p:nvSpPr>
          <p:cNvPr id="11" name="テキスト ボックス 10"/>
          <p:cNvSpPr txBox="1"/>
          <p:nvPr/>
        </p:nvSpPr>
        <p:spPr>
          <a:xfrm rot="20782199">
            <a:off x="656901" y="532523"/>
            <a:ext cx="1518248" cy="369332"/>
          </a:xfrm>
          <a:prstGeom prst="rect">
            <a:avLst/>
          </a:prstGeom>
          <a:noFill/>
        </p:spPr>
        <p:txBody>
          <a:bodyPr wrap="square" rtlCol="0">
            <a:spAutoFit/>
          </a:bodyPr>
          <a:lstStyle/>
          <a:p>
            <a:r>
              <a:rPr kumimoji="1" lang="ja-JP" altLang="en-US" dirty="0" smtClean="0">
                <a:solidFill>
                  <a:schemeClr val="bg1"/>
                </a:solidFill>
                <a:ea typeface="ＤＦ特太ゴシック体" panose="02010609000101010101" pitchFamily="1" charset="-128"/>
              </a:rPr>
              <a:t>令和５年度</a:t>
            </a:r>
            <a:endParaRPr kumimoji="1" lang="ja-JP" altLang="en-US" dirty="0">
              <a:solidFill>
                <a:schemeClr val="bg1"/>
              </a:solidFill>
              <a:ea typeface="ＤＦ特太ゴシック体" panose="02010609000101010101" pitchFamily="1" charset="-128"/>
            </a:endParaRPr>
          </a:p>
        </p:txBody>
      </p:sp>
      <p:sp>
        <p:nvSpPr>
          <p:cNvPr id="12" name="テキスト ボックス 11"/>
          <p:cNvSpPr txBox="1"/>
          <p:nvPr/>
        </p:nvSpPr>
        <p:spPr>
          <a:xfrm>
            <a:off x="1140246" y="1057894"/>
            <a:ext cx="5240194" cy="923330"/>
          </a:xfrm>
          <a:prstGeom prst="rect">
            <a:avLst/>
          </a:prstGeom>
          <a:noFill/>
        </p:spPr>
        <p:txBody>
          <a:bodyPr wrap="square" rtlCol="0">
            <a:spAutoFit/>
          </a:bodyPr>
          <a:lstStyle/>
          <a:p>
            <a:r>
              <a:rPr kumimoji="1" lang="ja-JP" altLang="en-US" sz="5400" dirty="0" smtClean="0">
                <a:ln w="6350">
                  <a:solidFill>
                    <a:schemeClr val="tx1"/>
                  </a:solidFill>
                </a:ln>
                <a:solidFill>
                  <a:schemeClr val="bg1"/>
                </a:solidFill>
                <a:ea typeface="ＤＦ特太ゴシック体" panose="02010609000101010101" pitchFamily="1" charset="-128"/>
              </a:rPr>
              <a:t>交通安全作品集</a:t>
            </a:r>
            <a:endParaRPr kumimoji="1" lang="ja-JP" altLang="en-US" sz="5400" dirty="0">
              <a:ln w="6350">
                <a:solidFill>
                  <a:schemeClr val="tx1"/>
                </a:solidFill>
              </a:ln>
              <a:solidFill>
                <a:schemeClr val="bg1"/>
              </a:solidFill>
              <a:ea typeface="ＤＦ特太ゴシック体" panose="02010609000101010101" pitchFamily="1" charset="-128"/>
            </a:endParaRPr>
          </a:p>
        </p:txBody>
      </p:sp>
      <p:sp>
        <p:nvSpPr>
          <p:cNvPr id="13" name="テキスト ボックス 7"/>
          <p:cNvSpPr txBox="1"/>
          <p:nvPr/>
        </p:nvSpPr>
        <p:spPr>
          <a:xfrm>
            <a:off x="1667974" y="8153477"/>
            <a:ext cx="3239365" cy="4718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ja-JP" altLang="en-US" sz="2400" b="1" kern="0" dirty="0" smtClean="0">
                <a:effectLst/>
                <a:latin typeface="游明朝" panose="02020400000000000000" pitchFamily="18" charset="-128"/>
                <a:ea typeface="HGPｺﾞｼｯｸM" panose="020B0600000000000000" pitchFamily="50" charset="-128"/>
                <a:cs typeface="ShinMGoPro-DeBold"/>
              </a:rPr>
              <a:t>島根県交通安全協会</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8" name="図 7"/>
          <p:cNvPicPr>
            <a:picLocks noChangeAspect="1"/>
          </p:cNvPicPr>
          <p:nvPr/>
        </p:nvPicPr>
        <p:blipFill>
          <a:blip r:embed="rId4"/>
          <a:stretch>
            <a:fillRect/>
          </a:stretch>
        </p:blipFill>
        <p:spPr>
          <a:xfrm>
            <a:off x="918980" y="2583343"/>
            <a:ext cx="2983467" cy="2142769"/>
          </a:xfrm>
          <a:prstGeom prst="rect">
            <a:avLst/>
          </a:prstGeom>
        </p:spPr>
      </p:pic>
      <p:pic>
        <p:nvPicPr>
          <p:cNvPr id="19" name="図 18"/>
          <p:cNvPicPr>
            <a:picLocks noChangeAspect="1"/>
          </p:cNvPicPr>
          <p:nvPr/>
        </p:nvPicPr>
        <p:blipFill>
          <a:blip r:embed="rId5"/>
          <a:stretch>
            <a:fillRect/>
          </a:stretch>
        </p:blipFill>
        <p:spPr>
          <a:xfrm>
            <a:off x="3886563" y="4857024"/>
            <a:ext cx="2202358" cy="2859084"/>
          </a:xfrm>
          <a:prstGeom prst="rect">
            <a:avLst/>
          </a:prstGeom>
        </p:spPr>
      </p:pic>
      <p:pic>
        <p:nvPicPr>
          <p:cNvPr id="20" name="図 19"/>
          <p:cNvPicPr>
            <a:picLocks noChangeAspect="1"/>
          </p:cNvPicPr>
          <p:nvPr/>
        </p:nvPicPr>
        <p:blipFill>
          <a:blip r:embed="rId6"/>
          <a:stretch>
            <a:fillRect/>
          </a:stretch>
        </p:blipFill>
        <p:spPr>
          <a:xfrm>
            <a:off x="1456864" y="5327577"/>
            <a:ext cx="1841471" cy="1636863"/>
          </a:xfrm>
          <a:prstGeom prst="rect">
            <a:avLst/>
          </a:prstGeom>
        </p:spPr>
      </p:pic>
      <p:pic>
        <p:nvPicPr>
          <p:cNvPr id="2" name="図 1"/>
          <p:cNvPicPr>
            <a:picLocks noChangeAspect="1"/>
          </p:cNvPicPr>
          <p:nvPr/>
        </p:nvPicPr>
        <p:blipFill>
          <a:blip r:embed="rId7"/>
          <a:stretch>
            <a:fillRect/>
          </a:stretch>
        </p:blipFill>
        <p:spPr>
          <a:xfrm>
            <a:off x="1252009" y="2813101"/>
            <a:ext cx="2314275" cy="1558874"/>
          </a:xfrm>
          <a:prstGeom prst="rect">
            <a:avLst/>
          </a:prstGeom>
        </p:spPr>
      </p:pic>
      <p:pic>
        <p:nvPicPr>
          <p:cNvPr id="3" name="図 2"/>
          <p:cNvPicPr>
            <a:picLocks noChangeAspect="1"/>
          </p:cNvPicPr>
          <p:nvPr/>
        </p:nvPicPr>
        <p:blipFill>
          <a:blip r:embed="rId8"/>
          <a:stretch>
            <a:fillRect/>
          </a:stretch>
        </p:blipFill>
        <p:spPr>
          <a:xfrm>
            <a:off x="4237235" y="5189158"/>
            <a:ext cx="1501014" cy="2155539"/>
          </a:xfrm>
          <a:prstGeom prst="rect">
            <a:avLst/>
          </a:prstGeom>
        </p:spPr>
      </p:pic>
    </p:spTree>
    <p:extLst>
      <p:ext uri="{BB962C8B-B14F-4D97-AF65-F5344CB8AC3E}">
        <p14:creationId xmlns:p14="http://schemas.microsoft.com/office/powerpoint/2010/main" val="321280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12713" y="3295338"/>
            <a:ext cx="4868912" cy="400110"/>
          </a:xfrm>
          <a:prstGeom prst="rect">
            <a:avLst/>
          </a:prstGeom>
          <a:solidFill>
            <a:schemeClr val="accent2">
              <a:lumMod val="40000"/>
              <a:lumOff val="60000"/>
            </a:schemeClr>
          </a:solidFill>
        </p:spPr>
        <p:txBody>
          <a:bodyPr wrap="square" rtlCol="0">
            <a:spAutoFit/>
          </a:bodyPr>
          <a:lstStyle/>
          <a:p>
            <a:r>
              <a:rPr kumimoji="1" lang="ja-JP" altLang="en-US" sz="2000" dirty="0" smtClean="0">
                <a:ea typeface="ＤＦ特太ゴシック体" panose="02010609000101010101" pitchFamily="1" charset="-128"/>
              </a:rPr>
              <a:t>島根県安全運転管理者協会長賞　１０点</a:t>
            </a:r>
            <a:endParaRPr kumimoji="1" lang="ja-JP" altLang="en-US" sz="2000" dirty="0">
              <a:ea typeface="ＤＦ特太ゴシック体" panose="02010609000101010101" pitchFamily="1" charset="-128"/>
            </a:endParaRPr>
          </a:p>
        </p:txBody>
      </p:sp>
      <p:sp>
        <p:nvSpPr>
          <p:cNvPr id="2" name="正方形/長方形 1"/>
          <p:cNvSpPr/>
          <p:nvPr/>
        </p:nvSpPr>
        <p:spPr>
          <a:xfrm>
            <a:off x="880836" y="2885421"/>
            <a:ext cx="2319090" cy="230832"/>
          </a:xfrm>
          <a:prstGeom prst="rect">
            <a:avLst/>
          </a:prstGeom>
        </p:spPr>
        <p:txBody>
          <a:bodyPr wrap="square">
            <a:spAutoFit/>
          </a:bodyPr>
          <a:lstStyle/>
          <a:p>
            <a:r>
              <a:rPr lang="zh-TW" altLang="en-US" sz="900" dirty="0">
                <a:latin typeface="+mn-ea"/>
              </a:rPr>
              <a:t>出雲市立河南中学校３年生　糸賀　千</a:t>
            </a:r>
            <a:r>
              <a:rPr lang="zh-TW" altLang="en-US" sz="900" dirty="0" smtClean="0">
                <a:latin typeface="+mn-ea"/>
              </a:rPr>
              <a:t>桜</a:t>
            </a:r>
            <a:r>
              <a:rPr lang="ja-JP" altLang="en-US" sz="900" dirty="0" smtClean="0">
                <a:latin typeface="+mn-ea"/>
              </a:rPr>
              <a:t> </a:t>
            </a:r>
            <a:endParaRPr lang="ja-JP" altLang="en-US" sz="900" dirty="0">
              <a:latin typeface="+mn-ea"/>
            </a:endParaRPr>
          </a:p>
        </p:txBody>
      </p:sp>
      <p:sp>
        <p:nvSpPr>
          <p:cNvPr id="11" name="正方形/長方形 10"/>
          <p:cNvSpPr/>
          <p:nvPr/>
        </p:nvSpPr>
        <p:spPr>
          <a:xfrm>
            <a:off x="4026326" y="2885421"/>
            <a:ext cx="2364949" cy="230832"/>
          </a:xfrm>
          <a:prstGeom prst="rect">
            <a:avLst/>
          </a:prstGeom>
        </p:spPr>
        <p:txBody>
          <a:bodyPr wrap="square">
            <a:spAutoFit/>
          </a:bodyPr>
          <a:lstStyle/>
          <a:p>
            <a:r>
              <a:rPr lang="zh-TW" altLang="en-US" sz="900" dirty="0">
                <a:latin typeface="+mn-ea"/>
              </a:rPr>
              <a:t>島根県立東部高等技術校　佐藤　</a:t>
            </a:r>
            <a:r>
              <a:rPr lang="zh-TW" altLang="en-US" sz="900" dirty="0" smtClean="0">
                <a:latin typeface="+mn-ea"/>
              </a:rPr>
              <a:t>向陽</a:t>
            </a:r>
            <a:endParaRPr lang="ja-JP" altLang="en-US" sz="900" dirty="0">
              <a:latin typeface="+mn-ea"/>
            </a:endParaRPr>
          </a:p>
        </p:txBody>
      </p:sp>
      <p:sp>
        <p:nvSpPr>
          <p:cNvPr id="13" name="正方形/長方形 12"/>
          <p:cNvSpPr/>
          <p:nvPr/>
        </p:nvSpPr>
        <p:spPr>
          <a:xfrm>
            <a:off x="1151916" y="5834849"/>
            <a:ext cx="2471365" cy="230832"/>
          </a:xfrm>
          <a:prstGeom prst="rect">
            <a:avLst/>
          </a:prstGeom>
        </p:spPr>
        <p:txBody>
          <a:bodyPr wrap="square">
            <a:spAutoFit/>
          </a:bodyPr>
          <a:lstStyle/>
          <a:p>
            <a:r>
              <a:rPr lang="zh-CN" altLang="en-US" sz="900" dirty="0">
                <a:latin typeface="ＭＳ Ｐゴシック" panose="020B0600070205080204" pitchFamily="50" charset="-128"/>
                <a:ea typeface="ＭＳ Ｐゴシック" panose="020B0600070205080204" pitchFamily="50" charset="-128"/>
              </a:rPr>
              <a:t>浜田市立三階小学校１年生　河野　</a:t>
            </a:r>
            <a:r>
              <a:rPr lang="zh-CN" altLang="en-US" sz="900" dirty="0" smtClean="0">
                <a:latin typeface="ＭＳ Ｐゴシック" panose="020B0600070205080204" pitchFamily="50" charset="-128"/>
                <a:ea typeface="ＭＳ Ｐゴシック" panose="020B0600070205080204" pitchFamily="50" charset="-128"/>
              </a:rPr>
              <a:t>裕汰</a:t>
            </a:r>
            <a:r>
              <a:rPr lang="zh-TW"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3863092" y="5834849"/>
            <a:ext cx="2451425" cy="230832"/>
          </a:xfrm>
          <a:prstGeom prst="rect">
            <a:avLst/>
          </a:prstGeom>
        </p:spPr>
        <p:txBody>
          <a:bodyPr wrap="square">
            <a:spAutoFit/>
          </a:bodyPr>
          <a:lstStyle/>
          <a:p>
            <a:r>
              <a:rPr lang="ja-JP" altLang="en-US" sz="900" dirty="0">
                <a:latin typeface="+mn-ea"/>
              </a:rPr>
              <a:t>出雲市立国富小学校２年生　松原　葵</a:t>
            </a:r>
            <a:r>
              <a:rPr lang="ja-JP" altLang="en-US" sz="900" dirty="0" smtClean="0">
                <a:latin typeface="+mn-ea"/>
              </a:rPr>
              <a:t>緒 </a:t>
            </a:r>
            <a:endParaRPr lang="ja-JP" altLang="en-US" sz="900" dirty="0">
              <a:latin typeface="+mn-ea"/>
            </a:endParaRPr>
          </a:p>
        </p:txBody>
      </p:sp>
      <p:sp>
        <p:nvSpPr>
          <p:cNvPr id="17" name="正方形/長方形 16"/>
          <p:cNvSpPr/>
          <p:nvPr/>
        </p:nvSpPr>
        <p:spPr>
          <a:xfrm>
            <a:off x="1181522" y="8621515"/>
            <a:ext cx="2453954"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出雲市立灘分小学校３年生　荒木　</a:t>
            </a:r>
            <a:r>
              <a:rPr lang="zh-TW" altLang="en-US" sz="900" dirty="0" smtClean="0">
                <a:latin typeface="ＭＳ Ｐゴシック" panose="020B0600070205080204" pitchFamily="50" charset="-128"/>
                <a:ea typeface="ＭＳ Ｐゴシック" panose="020B0600070205080204" pitchFamily="50" charset="-128"/>
              </a:rPr>
              <a:t>唯</a:t>
            </a:r>
            <a:r>
              <a:rPr lang="ja-JP"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3845708" y="8620762"/>
            <a:ext cx="2342104"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出雲市立中部小学校４年生　飯塚　叶</a:t>
            </a:r>
            <a:r>
              <a:rPr lang="zh-TW" altLang="en-US" sz="900" dirty="0" smtClean="0">
                <a:latin typeface="ＭＳ Ｐゴシック" panose="020B0600070205080204" pitchFamily="50" charset="-128"/>
                <a:ea typeface="ＭＳ Ｐゴシック" panose="020B0600070205080204" pitchFamily="50" charset="-128"/>
              </a:rPr>
              <a:t>華</a:t>
            </a:r>
            <a:r>
              <a:rPr lang="zh-CN"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2"/>
          <a:stretch>
            <a:fillRect/>
          </a:stretch>
        </p:blipFill>
        <p:spPr>
          <a:xfrm>
            <a:off x="1213861" y="256130"/>
            <a:ext cx="1834139" cy="2518884"/>
          </a:xfrm>
          <a:prstGeom prst="rect">
            <a:avLst/>
          </a:prstGeom>
        </p:spPr>
      </p:pic>
      <p:pic>
        <p:nvPicPr>
          <p:cNvPr id="8" name="図 7"/>
          <p:cNvPicPr>
            <a:picLocks noChangeAspect="1"/>
          </p:cNvPicPr>
          <p:nvPr/>
        </p:nvPicPr>
        <p:blipFill>
          <a:blip r:embed="rId3"/>
          <a:stretch>
            <a:fillRect/>
          </a:stretch>
        </p:blipFill>
        <p:spPr>
          <a:xfrm>
            <a:off x="4146381" y="256130"/>
            <a:ext cx="1740758" cy="2518884"/>
          </a:xfrm>
          <a:prstGeom prst="rect">
            <a:avLst/>
          </a:prstGeom>
        </p:spPr>
      </p:pic>
      <p:pic>
        <p:nvPicPr>
          <p:cNvPr id="9" name="図 8"/>
          <p:cNvPicPr>
            <a:picLocks noChangeAspect="1"/>
          </p:cNvPicPr>
          <p:nvPr/>
        </p:nvPicPr>
        <p:blipFill>
          <a:blip r:embed="rId4"/>
          <a:stretch>
            <a:fillRect/>
          </a:stretch>
        </p:blipFill>
        <p:spPr>
          <a:xfrm>
            <a:off x="874393" y="3941850"/>
            <a:ext cx="2498272" cy="1771771"/>
          </a:xfrm>
          <a:prstGeom prst="rect">
            <a:avLst/>
          </a:prstGeom>
        </p:spPr>
      </p:pic>
      <p:pic>
        <p:nvPicPr>
          <p:cNvPr id="10" name="図 9"/>
          <p:cNvPicPr>
            <a:picLocks noChangeAspect="1"/>
          </p:cNvPicPr>
          <p:nvPr/>
        </p:nvPicPr>
        <p:blipFill>
          <a:blip r:embed="rId5"/>
          <a:stretch>
            <a:fillRect/>
          </a:stretch>
        </p:blipFill>
        <p:spPr>
          <a:xfrm>
            <a:off x="3635476" y="3936864"/>
            <a:ext cx="2588923" cy="1771771"/>
          </a:xfrm>
          <a:prstGeom prst="rect">
            <a:avLst/>
          </a:prstGeom>
        </p:spPr>
      </p:pic>
      <p:pic>
        <p:nvPicPr>
          <p:cNvPr id="16" name="図 15"/>
          <p:cNvPicPr>
            <a:picLocks noChangeAspect="1"/>
          </p:cNvPicPr>
          <p:nvPr/>
        </p:nvPicPr>
        <p:blipFill>
          <a:blip r:embed="rId6"/>
          <a:stretch>
            <a:fillRect/>
          </a:stretch>
        </p:blipFill>
        <p:spPr>
          <a:xfrm>
            <a:off x="1213860" y="6186909"/>
            <a:ext cx="1834139" cy="2360366"/>
          </a:xfrm>
          <a:prstGeom prst="rect">
            <a:avLst/>
          </a:prstGeom>
        </p:spPr>
      </p:pic>
      <p:pic>
        <p:nvPicPr>
          <p:cNvPr id="21" name="図 20"/>
          <p:cNvPicPr>
            <a:picLocks noChangeAspect="1"/>
          </p:cNvPicPr>
          <p:nvPr/>
        </p:nvPicPr>
        <p:blipFill>
          <a:blip r:embed="rId7"/>
          <a:stretch>
            <a:fillRect/>
          </a:stretch>
        </p:blipFill>
        <p:spPr>
          <a:xfrm>
            <a:off x="3635476" y="6477965"/>
            <a:ext cx="2591770" cy="1795504"/>
          </a:xfrm>
          <a:prstGeom prst="rect">
            <a:avLst/>
          </a:prstGeom>
        </p:spPr>
      </p:pic>
    </p:spTree>
    <p:extLst>
      <p:ext uri="{BB962C8B-B14F-4D97-AF65-F5344CB8AC3E}">
        <p14:creationId xmlns:p14="http://schemas.microsoft.com/office/powerpoint/2010/main" val="108260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9607" y="2770788"/>
            <a:ext cx="2221438" cy="230832"/>
          </a:xfrm>
          <a:prstGeom prst="rect">
            <a:avLst/>
          </a:prstGeom>
        </p:spPr>
        <p:txBody>
          <a:bodyPr wrap="square">
            <a:spAutoFit/>
          </a:bodyPr>
          <a:lstStyle/>
          <a:p>
            <a:r>
              <a:rPr lang="ja-JP" altLang="en-US" sz="900" dirty="0">
                <a:latin typeface="+mn-ea"/>
              </a:rPr>
              <a:t>出雲市立荒木小学校５年生　森脇　光</a:t>
            </a:r>
            <a:r>
              <a:rPr lang="ja-JP" altLang="en-US" sz="900" dirty="0" smtClean="0">
                <a:latin typeface="+mn-ea"/>
              </a:rPr>
              <a:t>咲 </a:t>
            </a:r>
            <a:endParaRPr lang="ja-JP" altLang="en-US" sz="900" dirty="0">
              <a:latin typeface="+mn-ea"/>
            </a:endParaRPr>
          </a:p>
        </p:txBody>
      </p:sp>
      <p:sp>
        <p:nvSpPr>
          <p:cNvPr id="4" name="正方形/長方形 3"/>
          <p:cNvSpPr/>
          <p:nvPr/>
        </p:nvSpPr>
        <p:spPr>
          <a:xfrm>
            <a:off x="3978025" y="2766519"/>
            <a:ext cx="2346575"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出雲市立中部小学校６年生　錦織　瑠</a:t>
            </a:r>
            <a:r>
              <a:rPr lang="zh-TW" altLang="en-US" sz="900" dirty="0" smtClean="0">
                <a:latin typeface="ＭＳ Ｐゴシック" panose="020B0600070205080204" pitchFamily="50" charset="-128"/>
                <a:ea typeface="ＭＳ Ｐゴシック" panose="020B0600070205080204" pitchFamily="50" charset="-128"/>
              </a:rPr>
              <a:t>香 </a:t>
            </a:r>
            <a:endParaRPr lang="ja-JP" altLang="en-US" sz="900" dirty="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881213" y="5616249"/>
            <a:ext cx="2744484" cy="230832"/>
          </a:xfrm>
          <a:prstGeom prst="rect">
            <a:avLst/>
          </a:prstGeom>
        </p:spPr>
        <p:txBody>
          <a:bodyPr wrap="square">
            <a:spAutoFit/>
          </a:bodyPr>
          <a:lstStyle/>
          <a:p>
            <a:r>
              <a:rPr lang="zh-CN" altLang="en-US" sz="900" dirty="0">
                <a:latin typeface="ＭＳ Ｐゴシック" panose="020B0600070205080204" pitchFamily="50" charset="-128"/>
                <a:ea typeface="ＭＳ Ｐゴシック" panose="020B0600070205080204" pitchFamily="50" charset="-128"/>
              </a:rPr>
              <a:t>出雲市立斐川西中学校１年生　榊原　</a:t>
            </a:r>
            <a:r>
              <a:rPr lang="zh-CN" altLang="en-US" sz="900" dirty="0" smtClean="0">
                <a:latin typeface="ＭＳ Ｐゴシック" panose="020B0600070205080204" pitchFamily="50" charset="-128"/>
                <a:ea typeface="ＭＳ Ｐゴシック" panose="020B0600070205080204" pitchFamily="50" charset="-128"/>
              </a:rPr>
              <a:t>侑那 </a:t>
            </a:r>
            <a:endParaRPr lang="ja-JP" altLang="en-US" sz="9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3837183" y="5616249"/>
            <a:ext cx="2628258" cy="230832"/>
          </a:xfrm>
          <a:prstGeom prst="rect">
            <a:avLst/>
          </a:prstGeom>
        </p:spPr>
        <p:txBody>
          <a:bodyPr wrap="square">
            <a:spAutoFit/>
          </a:bodyPr>
          <a:lstStyle/>
          <a:p>
            <a:r>
              <a:rPr lang="ja-JP" altLang="en-US" sz="900" dirty="0">
                <a:latin typeface="ＭＳ Ｐゴシック" panose="020B0600070205080204" pitchFamily="50" charset="-128"/>
              </a:rPr>
              <a:t>隠岐の島町立都万中学校２年生　安部　七</a:t>
            </a:r>
            <a:r>
              <a:rPr lang="ja-JP" altLang="en-US" sz="900" dirty="0" smtClean="0">
                <a:latin typeface="ＭＳ Ｐゴシック" panose="020B0600070205080204" pitchFamily="50" charset="-128"/>
              </a:rPr>
              <a:t>菜</a:t>
            </a:r>
            <a:r>
              <a:rPr lang="zh-CN"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935332" y="8667215"/>
            <a:ext cx="2636246" cy="230832"/>
          </a:xfrm>
          <a:prstGeom prst="rect">
            <a:avLst/>
          </a:prstGeom>
        </p:spPr>
        <p:txBody>
          <a:bodyPr wrap="square">
            <a:spAutoFit/>
          </a:bodyPr>
          <a:lstStyle/>
          <a:p>
            <a:r>
              <a:rPr lang="ja-JP" altLang="en-US" sz="900" dirty="0">
                <a:latin typeface="ＭＳ Ｐゴシック" panose="020B0600070205080204" pitchFamily="50" charset="-128"/>
              </a:rPr>
              <a:t>松江市立宍道中学校３年生　黒目　彩</a:t>
            </a:r>
            <a:r>
              <a:rPr lang="ja-JP" altLang="en-US" sz="900" dirty="0" smtClean="0">
                <a:latin typeface="ＭＳ Ｐゴシック" panose="020B0600070205080204" pitchFamily="50" charset="-128"/>
              </a:rPr>
              <a:t>華 </a:t>
            </a:r>
            <a:endParaRPr lang="ja-JP" altLang="en-US" sz="900" dirty="0">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3978025" y="8667215"/>
            <a:ext cx="2720725"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島根県立東部高等技術校　石丸　夕</a:t>
            </a:r>
            <a:r>
              <a:rPr lang="zh-TW" altLang="en-US" sz="900" dirty="0" smtClean="0">
                <a:latin typeface="ＭＳ Ｐゴシック" panose="020B0600070205080204" pitchFamily="50" charset="-128"/>
                <a:ea typeface="ＭＳ Ｐゴシック" panose="020B0600070205080204" pitchFamily="50" charset="-128"/>
              </a:rPr>
              <a:t>姫 </a:t>
            </a:r>
            <a:endParaRPr lang="ja-JP" altLang="en-US" sz="900" dirty="0">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2"/>
          <a:stretch>
            <a:fillRect/>
          </a:stretch>
        </p:blipFill>
        <p:spPr>
          <a:xfrm>
            <a:off x="1129652" y="156159"/>
            <a:ext cx="1743075" cy="2528244"/>
          </a:xfrm>
          <a:prstGeom prst="rect">
            <a:avLst/>
          </a:prstGeom>
        </p:spPr>
      </p:pic>
      <p:pic>
        <p:nvPicPr>
          <p:cNvPr id="10" name="図 9"/>
          <p:cNvPicPr>
            <a:picLocks noChangeAspect="1"/>
          </p:cNvPicPr>
          <p:nvPr/>
        </p:nvPicPr>
        <p:blipFill>
          <a:blip r:embed="rId3"/>
          <a:stretch>
            <a:fillRect/>
          </a:stretch>
        </p:blipFill>
        <p:spPr>
          <a:xfrm>
            <a:off x="4100423" y="160682"/>
            <a:ext cx="1776969" cy="2490861"/>
          </a:xfrm>
          <a:prstGeom prst="rect">
            <a:avLst/>
          </a:prstGeom>
        </p:spPr>
      </p:pic>
      <p:pic>
        <p:nvPicPr>
          <p:cNvPr id="11" name="図 10"/>
          <p:cNvPicPr>
            <a:picLocks noChangeAspect="1"/>
          </p:cNvPicPr>
          <p:nvPr/>
        </p:nvPicPr>
        <p:blipFill>
          <a:blip r:embed="rId4"/>
          <a:stretch>
            <a:fillRect/>
          </a:stretch>
        </p:blipFill>
        <p:spPr>
          <a:xfrm>
            <a:off x="1129652" y="3160981"/>
            <a:ext cx="1743075" cy="2313536"/>
          </a:xfrm>
          <a:prstGeom prst="rect">
            <a:avLst/>
          </a:prstGeom>
        </p:spPr>
      </p:pic>
      <p:pic>
        <p:nvPicPr>
          <p:cNvPr id="12" name="図 11"/>
          <p:cNvPicPr>
            <a:picLocks noChangeAspect="1"/>
          </p:cNvPicPr>
          <p:nvPr/>
        </p:nvPicPr>
        <p:blipFill>
          <a:blip r:embed="rId5"/>
          <a:stretch>
            <a:fillRect/>
          </a:stretch>
        </p:blipFill>
        <p:spPr>
          <a:xfrm>
            <a:off x="4100423" y="3160981"/>
            <a:ext cx="1776969" cy="2313536"/>
          </a:xfrm>
          <a:prstGeom prst="rect">
            <a:avLst/>
          </a:prstGeom>
        </p:spPr>
      </p:pic>
      <p:pic>
        <p:nvPicPr>
          <p:cNvPr id="18" name="図 17"/>
          <p:cNvPicPr>
            <a:picLocks noChangeAspect="1"/>
          </p:cNvPicPr>
          <p:nvPr/>
        </p:nvPicPr>
        <p:blipFill>
          <a:blip r:embed="rId6"/>
          <a:stretch>
            <a:fillRect/>
          </a:stretch>
        </p:blipFill>
        <p:spPr>
          <a:xfrm>
            <a:off x="1129653" y="6093516"/>
            <a:ext cx="1743075" cy="2431967"/>
          </a:xfrm>
          <a:prstGeom prst="rect">
            <a:avLst/>
          </a:prstGeom>
        </p:spPr>
      </p:pic>
      <p:pic>
        <p:nvPicPr>
          <p:cNvPr id="19" name="図 18"/>
          <p:cNvPicPr>
            <a:picLocks noChangeAspect="1"/>
          </p:cNvPicPr>
          <p:nvPr/>
        </p:nvPicPr>
        <p:blipFill>
          <a:blip r:embed="rId7"/>
          <a:stretch>
            <a:fillRect/>
          </a:stretch>
        </p:blipFill>
        <p:spPr>
          <a:xfrm>
            <a:off x="4100423" y="6144161"/>
            <a:ext cx="1776969" cy="2381322"/>
          </a:xfrm>
          <a:prstGeom prst="rect">
            <a:avLst/>
          </a:prstGeom>
        </p:spPr>
      </p:pic>
    </p:spTree>
    <p:extLst>
      <p:ext uri="{BB962C8B-B14F-4D97-AF65-F5344CB8AC3E}">
        <p14:creationId xmlns:p14="http://schemas.microsoft.com/office/powerpoint/2010/main" val="56782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319088" y="123072"/>
            <a:ext cx="4319587" cy="536494"/>
          </a:xfrm>
          <a:prstGeom prst="rect">
            <a:avLst/>
          </a:prstGeom>
        </p:spPr>
      </p:pic>
      <p:pic>
        <p:nvPicPr>
          <p:cNvPr id="5" name="図 4"/>
          <p:cNvPicPr>
            <a:picLocks noChangeAspect="1"/>
          </p:cNvPicPr>
          <p:nvPr/>
        </p:nvPicPr>
        <p:blipFill>
          <a:blip r:embed="rId3"/>
          <a:stretch>
            <a:fillRect/>
          </a:stretch>
        </p:blipFill>
        <p:spPr>
          <a:xfrm>
            <a:off x="662087" y="749340"/>
            <a:ext cx="2690712" cy="1865243"/>
          </a:xfrm>
          <a:prstGeom prst="rect">
            <a:avLst/>
          </a:prstGeom>
        </p:spPr>
      </p:pic>
      <p:pic>
        <p:nvPicPr>
          <p:cNvPr id="6" name="図 5"/>
          <p:cNvPicPr>
            <a:picLocks noChangeAspect="1"/>
          </p:cNvPicPr>
          <p:nvPr/>
        </p:nvPicPr>
        <p:blipFill>
          <a:blip r:embed="rId4"/>
          <a:stretch>
            <a:fillRect/>
          </a:stretch>
        </p:blipFill>
        <p:spPr>
          <a:xfrm>
            <a:off x="4192879" y="670803"/>
            <a:ext cx="1822954" cy="2641257"/>
          </a:xfrm>
          <a:prstGeom prst="rect">
            <a:avLst/>
          </a:prstGeom>
        </p:spPr>
      </p:pic>
      <p:pic>
        <p:nvPicPr>
          <p:cNvPr id="7" name="図 6"/>
          <p:cNvPicPr>
            <a:picLocks noChangeAspect="1"/>
          </p:cNvPicPr>
          <p:nvPr/>
        </p:nvPicPr>
        <p:blipFill>
          <a:blip r:embed="rId5"/>
          <a:stretch>
            <a:fillRect/>
          </a:stretch>
        </p:blipFill>
        <p:spPr>
          <a:xfrm>
            <a:off x="662087" y="3375033"/>
            <a:ext cx="2690712" cy="1850369"/>
          </a:xfrm>
          <a:prstGeom prst="rect">
            <a:avLst/>
          </a:prstGeom>
        </p:spPr>
      </p:pic>
      <p:pic>
        <p:nvPicPr>
          <p:cNvPr id="8" name="図 7"/>
          <p:cNvPicPr>
            <a:picLocks noChangeAspect="1"/>
          </p:cNvPicPr>
          <p:nvPr/>
        </p:nvPicPr>
        <p:blipFill>
          <a:blip r:embed="rId6"/>
          <a:stretch>
            <a:fillRect/>
          </a:stretch>
        </p:blipFill>
        <p:spPr>
          <a:xfrm>
            <a:off x="3804956" y="3820883"/>
            <a:ext cx="2567268" cy="1818481"/>
          </a:xfrm>
          <a:prstGeom prst="rect">
            <a:avLst/>
          </a:prstGeom>
        </p:spPr>
      </p:pic>
      <p:pic>
        <p:nvPicPr>
          <p:cNvPr id="9" name="図 8"/>
          <p:cNvPicPr>
            <a:picLocks noChangeAspect="1"/>
          </p:cNvPicPr>
          <p:nvPr/>
        </p:nvPicPr>
        <p:blipFill>
          <a:blip r:embed="rId7"/>
          <a:stretch>
            <a:fillRect/>
          </a:stretch>
        </p:blipFill>
        <p:spPr>
          <a:xfrm>
            <a:off x="1063641" y="6174924"/>
            <a:ext cx="1887604" cy="2624431"/>
          </a:xfrm>
          <a:prstGeom prst="rect">
            <a:avLst/>
          </a:prstGeom>
        </p:spPr>
      </p:pic>
      <p:pic>
        <p:nvPicPr>
          <p:cNvPr id="10" name="図 9"/>
          <p:cNvPicPr>
            <a:picLocks noChangeAspect="1"/>
          </p:cNvPicPr>
          <p:nvPr/>
        </p:nvPicPr>
        <p:blipFill>
          <a:blip r:embed="rId8"/>
          <a:stretch>
            <a:fillRect/>
          </a:stretch>
        </p:blipFill>
        <p:spPr>
          <a:xfrm>
            <a:off x="4177114" y="6176250"/>
            <a:ext cx="1838720" cy="2624431"/>
          </a:xfrm>
          <a:prstGeom prst="rect">
            <a:avLst/>
          </a:prstGeom>
        </p:spPr>
      </p:pic>
      <p:sp>
        <p:nvSpPr>
          <p:cNvPr id="11" name="正方形/長方形 10"/>
          <p:cNvSpPr/>
          <p:nvPr/>
        </p:nvSpPr>
        <p:spPr>
          <a:xfrm>
            <a:off x="862418" y="2721025"/>
            <a:ext cx="2636246" cy="230832"/>
          </a:xfrm>
          <a:prstGeom prst="rect">
            <a:avLst/>
          </a:prstGeom>
        </p:spPr>
        <p:txBody>
          <a:bodyPr wrap="square">
            <a:spAutoFit/>
          </a:bodyPr>
          <a:lstStyle/>
          <a:p>
            <a:r>
              <a:rPr lang="ja-JP" altLang="en-US" sz="900" dirty="0">
                <a:latin typeface="ＭＳ Ｐゴシック" panose="020B0600070205080204" pitchFamily="50" charset="-128"/>
              </a:rPr>
              <a:t>浜田市立雲城小学校１年生　片岡　</a:t>
            </a:r>
            <a:r>
              <a:rPr lang="ja-JP" altLang="en-US" sz="900" dirty="0" smtClean="0">
                <a:latin typeface="ＭＳ Ｐゴシック" panose="020B0600070205080204" pitchFamily="50" charset="-128"/>
              </a:rPr>
              <a:t>美羽 </a:t>
            </a:r>
            <a:endParaRPr lang="ja-JP" altLang="en-US" sz="900"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4072343" y="3404724"/>
            <a:ext cx="2636246"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雲南市立加茂小学校２年生　宮川　碧</a:t>
            </a:r>
            <a:r>
              <a:rPr lang="zh-TW" altLang="en-US" sz="900" dirty="0" smtClean="0">
                <a:latin typeface="ＭＳ Ｐゴシック" panose="020B0600070205080204" pitchFamily="50" charset="-128"/>
                <a:ea typeface="ＭＳ Ｐゴシック" panose="020B0600070205080204" pitchFamily="50" charset="-128"/>
              </a:rPr>
              <a:t>貴</a:t>
            </a:r>
            <a:r>
              <a:rPr lang="ja-JP"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862418" y="5408532"/>
            <a:ext cx="2636246" cy="230832"/>
          </a:xfrm>
          <a:prstGeom prst="rect">
            <a:avLst/>
          </a:prstGeom>
        </p:spPr>
        <p:txBody>
          <a:bodyPr wrap="square">
            <a:spAutoFit/>
          </a:bodyPr>
          <a:lstStyle/>
          <a:p>
            <a:r>
              <a:rPr lang="zh-CN" altLang="en-US" sz="900" dirty="0">
                <a:latin typeface="ＭＳ Ｐゴシック" panose="020B0600070205080204" pitchFamily="50" charset="-128"/>
                <a:ea typeface="ＭＳ Ｐゴシック" panose="020B0600070205080204" pitchFamily="50" charset="-128"/>
              </a:rPr>
              <a:t>安来市立赤江小学校３年生　大江　</a:t>
            </a:r>
            <a:r>
              <a:rPr lang="zh-CN" altLang="en-US" sz="900" dirty="0" smtClean="0">
                <a:latin typeface="ＭＳ Ｐゴシック" panose="020B0600070205080204" pitchFamily="50" charset="-128"/>
                <a:ea typeface="ＭＳ Ｐゴシック" panose="020B0600070205080204" pitchFamily="50" charset="-128"/>
              </a:rPr>
              <a:t>宏樹</a:t>
            </a:r>
            <a:r>
              <a:rPr lang="ja-JP"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3996143" y="5740679"/>
            <a:ext cx="2636246"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出雲市立荒木小学校４年生　岩成　紗</a:t>
            </a:r>
            <a:r>
              <a:rPr lang="zh-TW" altLang="en-US" sz="900" dirty="0" smtClean="0">
                <a:latin typeface="ＭＳ Ｐゴシック" panose="020B0600070205080204" pitchFamily="50" charset="-128"/>
                <a:ea typeface="ＭＳ Ｐゴシック" panose="020B0600070205080204" pitchFamily="50" charset="-128"/>
              </a:rPr>
              <a:t>雪</a:t>
            </a:r>
            <a:r>
              <a:rPr lang="ja-JP"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5" name="正方形/長方形 14"/>
          <p:cNvSpPr/>
          <p:nvPr/>
        </p:nvSpPr>
        <p:spPr>
          <a:xfrm>
            <a:off x="862418" y="8862431"/>
            <a:ext cx="2636246" cy="230832"/>
          </a:xfrm>
          <a:prstGeom prst="rect">
            <a:avLst/>
          </a:prstGeom>
        </p:spPr>
        <p:txBody>
          <a:bodyPr wrap="square">
            <a:spAutoFit/>
          </a:bodyPr>
          <a:lstStyle/>
          <a:p>
            <a:r>
              <a:rPr lang="ja-JP" altLang="en-US" sz="900" dirty="0">
                <a:latin typeface="ＭＳ Ｐゴシック" panose="020B0600070205080204" pitchFamily="50" charset="-128"/>
              </a:rPr>
              <a:t>出雲市立荒木小学校５年生　西山　芽</a:t>
            </a:r>
            <a:r>
              <a:rPr lang="ja-JP" altLang="en-US" sz="900" dirty="0" smtClean="0">
                <a:latin typeface="ＭＳ Ｐゴシック" panose="020B0600070205080204" pitchFamily="50" charset="-128"/>
              </a:rPr>
              <a:t>依子 </a:t>
            </a:r>
            <a:endParaRPr lang="ja-JP" altLang="en-US" sz="900" dirty="0">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4034243" y="8862431"/>
            <a:ext cx="2636246" cy="369332"/>
          </a:xfrm>
          <a:prstGeom prst="rect">
            <a:avLst/>
          </a:prstGeom>
        </p:spPr>
        <p:txBody>
          <a:bodyPr wrap="square">
            <a:spAutoFit/>
          </a:bodyPr>
          <a:lstStyle/>
          <a:p>
            <a:r>
              <a:rPr lang="ja-JP" altLang="en-US" sz="900" dirty="0">
                <a:latin typeface="ＭＳ Ｐゴシック" panose="020B0600070205080204" pitchFamily="50" charset="-128"/>
              </a:rPr>
              <a:t>安来市立赤江小学校６年生　梅林　</a:t>
            </a:r>
            <a:r>
              <a:rPr lang="ja-JP" altLang="en-US" sz="900" dirty="0" err="1" smtClean="0">
                <a:latin typeface="ＭＳ Ｐゴシック" panose="020B0600070205080204" pitchFamily="50" charset="-128"/>
              </a:rPr>
              <a:t>すず</a:t>
            </a:r>
            <a:endParaRPr lang="en-US" altLang="ja-JP" sz="900" dirty="0" smtClean="0">
              <a:latin typeface="ＭＳ Ｐゴシック" panose="020B0600070205080204" pitchFamily="50" charset="-128"/>
            </a:endParaRPr>
          </a:p>
          <a:p>
            <a:r>
              <a:rPr lang="ja-JP" altLang="en-US" sz="900" dirty="0" smtClean="0">
                <a:latin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3432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063312" y="515411"/>
            <a:ext cx="1921338" cy="2627839"/>
          </a:xfrm>
          <a:prstGeom prst="rect">
            <a:avLst/>
          </a:prstGeom>
        </p:spPr>
      </p:pic>
      <p:pic>
        <p:nvPicPr>
          <p:cNvPr id="5" name="図 4"/>
          <p:cNvPicPr>
            <a:picLocks noChangeAspect="1"/>
          </p:cNvPicPr>
          <p:nvPr/>
        </p:nvPicPr>
        <p:blipFill>
          <a:blip r:embed="rId3"/>
          <a:stretch>
            <a:fillRect/>
          </a:stretch>
        </p:blipFill>
        <p:spPr>
          <a:xfrm>
            <a:off x="4045784" y="515411"/>
            <a:ext cx="1836936" cy="2627839"/>
          </a:xfrm>
          <a:prstGeom prst="rect">
            <a:avLst/>
          </a:prstGeom>
        </p:spPr>
      </p:pic>
      <p:pic>
        <p:nvPicPr>
          <p:cNvPr id="6" name="図 5"/>
          <p:cNvPicPr>
            <a:picLocks noChangeAspect="1"/>
          </p:cNvPicPr>
          <p:nvPr/>
        </p:nvPicPr>
        <p:blipFill>
          <a:blip r:embed="rId4"/>
          <a:stretch>
            <a:fillRect/>
          </a:stretch>
        </p:blipFill>
        <p:spPr>
          <a:xfrm>
            <a:off x="1063312" y="3843064"/>
            <a:ext cx="1905580" cy="2633935"/>
          </a:xfrm>
          <a:prstGeom prst="rect">
            <a:avLst/>
          </a:prstGeom>
        </p:spPr>
      </p:pic>
      <p:pic>
        <p:nvPicPr>
          <p:cNvPr id="7" name="図 6"/>
          <p:cNvPicPr>
            <a:picLocks noChangeAspect="1"/>
          </p:cNvPicPr>
          <p:nvPr/>
        </p:nvPicPr>
        <p:blipFill>
          <a:blip r:embed="rId5"/>
          <a:stretch>
            <a:fillRect/>
          </a:stretch>
        </p:blipFill>
        <p:spPr>
          <a:xfrm>
            <a:off x="4045784" y="3843064"/>
            <a:ext cx="1836936" cy="2637024"/>
          </a:xfrm>
          <a:prstGeom prst="rect">
            <a:avLst/>
          </a:prstGeom>
        </p:spPr>
      </p:pic>
      <p:sp>
        <p:nvSpPr>
          <p:cNvPr id="8" name="正方形/長方形 7"/>
          <p:cNvSpPr/>
          <p:nvPr/>
        </p:nvSpPr>
        <p:spPr>
          <a:xfrm>
            <a:off x="817800" y="6585956"/>
            <a:ext cx="2636246" cy="230832"/>
          </a:xfrm>
          <a:prstGeom prst="rect">
            <a:avLst/>
          </a:prstGeom>
        </p:spPr>
        <p:txBody>
          <a:bodyPr wrap="square">
            <a:spAutoFit/>
          </a:bodyPr>
          <a:lstStyle/>
          <a:p>
            <a:r>
              <a:rPr lang="ja-JP" altLang="en-US" sz="900" dirty="0">
                <a:latin typeface="ＭＳ Ｐゴシック" panose="020B0600070205080204" pitchFamily="50" charset="-128"/>
              </a:rPr>
              <a:t>隠岐の島町立西郷南中学校３年生　山﨑　</a:t>
            </a:r>
            <a:r>
              <a:rPr lang="ja-JP" altLang="en-US" sz="900" dirty="0" smtClean="0">
                <a:latin typeface="ＭＳ Ｐゴシック" panose="020B0600070205080204" pitchFamily="50" charset="-128"/>
              </a:rPr>
              <a:t>誠心 </a:t>
            </a:r>
            <a:endParaRPr lang="ja-JP" altLang="en-US" sz="900" dirty="0">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970575" y="6585956"/>
            <a:ext cx="2636246"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島根県立東部高等技術校　長岡　郁</a:t>
            </a:r>
            <a:r>
              <a:rPr lang="zh-TW" altLang="en-US" sz="900" dirty="0" smtClean="0">
                <a:latin typeface="ＭＳ Ｐゴシック" panose="020B0600070205080204" pitchFamily="50" charset="-128"/>
                <a:ea typeface="ＭＳ Ｐゴシック" panose="020B0600070205080204" pitchFamily="50" charset="-128"/>
              </a:rPr>
              <a:t>実</a:t>
            </a:r>
            <a:r>
              <a:rPr lang="ja-JP"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913050" y="3262325"/>
            <a:ext cx="2636246" cy="230832"/>
          </a:xfrm>
          <a:prstGeom prst="rect">
            <a:avLst/>
          </a:prstGeom>
        </p:spPr>
        <p:txBody>
          <a:bodyPr wrap="square">
            <a:spAutoFit/>
          </a:bodyPr>
          <a:lstStyle/>
          <a:p>
            <a:r>
              <a:rPr lang="zh-CN" altLang="en-US" sz="900" dirty="0">
                <a:latin typeface="ＭＳ Ｐゴシック" panose="020B0600070205080204" pitchFamily="50" charset="-128"/>
                <a:ea typeface="ＭＳ Ｐゴシック" panose="020B0600070205080204" pitchFamily="50" charset="-128"/>
              </a:rPr>
              <a:t>浜田市立三隅中学校１年生　渡邉　栞</a:t>
            </a:r>
            <a:r>
              <a:rPr lang="zh-CN" altLang="en-US" sz="900" dirty="0" smtClean="0">
                <a:latin typeface="ＭＳ Ｐゴシック" panose="020B0600070205080204" pitchFamily="50" charset="-128"/>
                <a:ea typeface="ＭＳ Ｐゴシック" panose="020B0600070205080204" pitchFamily="50" charset="-128"/>
              </a:rPr>
              <a:t>心</a:t>
            </a:r>
            <a:r>
              <a:rPr lang="ja-JP"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903900" y="3262325"/>
            <a:ext cx="2636246" cy="369332"/>
          </a:xfrm>
          <a:prstGeom prst="rect">
            <a:avLst/>
          </a:prstGeom>
        </p:spPr>
        <p:txBody>
          <a:bodyPr wrap="square">
            <a:spAutoFit/>
          </a:bodyPr>
          <a:lstStyle/>
          <a:p>
            <a:r>
              <a:rPr lang="ja-JP" altLang="en-US" sz="900" dirty="0">
                <a:latin typeface="ＭＳ Ｐゴシック" panose="020B0600070205080204" pitchFamily="50" charset="-128"/>
              </a:rPr>
              <a:t>安来市立第三中学校２年生　山本　結</a:t>
            </a:r>
            <a:r>
              <a:rPr lang="ja-JP" altLang="en-US" sz="900" dirty="0" smtClean="0">
                <a:latin typeface="ＭＳ Ｐゴシック" panose="020B0600070205080204" pitchFamily="50" charset="-128"/>
              </a:rPr>
              <a:t>愛</a:t>
            </a:r>
            <a:endParaRPr lang="en-US" altLang="ja-JP" sz="900" dirty="0" smtClean="0">
              <a:latin typeface="ＭＳ Ｐゴシック" panose="020B0600070205080204" pitchFamily="50" charset="-128"/>
            </a:endParaRPr>
          </a:p>
          <a:p>
            <a:r>
              <a:rPr lang="ja-JP" altLang="en-US" sz="900" dirty="0" smtClean="0">
                <a:latin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024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0562" y="575160"/>
            <a:ext cx="5297605" cy="4046775"/>
          </a:xfrm>
          <a:prstGeom prst="rect">
            <a:avLst/>
          </a:prstGeom>
          <a:solidFill>
            <a:srgbClr val="CCECFF"/>
          </a:solidFill>
          <a:ln w="3175">
            <a:solidFill>
              <a:schemeClr val="tx1"/>
            </a:solidFill>
            <a:prstDash val="sysDot"/>
          </a:ln>
        </p:spPr>
        <p:txBody>
          <a:bodyPr vert="eaVert" wrap="square" tIns="72000" bIns="72000" rtlCol="0">
            <a:noAutofit/>
          </a:bodyPr>
          <a:lstStyle/>
          <a:p>
            <a:pPr>
              <a:lnSpc>
                <a:spcPct val="150000"/>
              </a:lnSpc>
            </a:pPr>
            <a:r>
              <a:rPr lang="ja-JP" altLang="en-US" sz="1200" dirty="0">
                <a:latin typeface="+mj-ea"/>
              </a:rPr>
              <a:t>みんなで交通安全に気をつけよう</a:t>
            </a:r>
            <a:endParaRPr lang="en-US" altLang="ja-JP" sz="1200" dirty="0">
              <a:latin typeface="+mj-ea"/>
            </a:endParaRPr>
          </a:p>
          <a:p>
            <a:pPr>
              <a:lnSpc>
                <a:spcPct val="150000"/>
              </a:lnSpc>
            </a:pPr>
            <a:endParaRPr lang="en-US" altLang="ja-JP" sz="1100" dirty="0">
              <a:latin typeface="+mj-ea"/>
            </a:endParaRPr>
          </a:p>
          <a:p>
            <a:pPr>
              <a:lnSpc>
                <a:spcPct val="150000"/>
              </a:lnSpc>
            </a:pPr>
            <a:r>
              <a:rPr lang="ja-JP" altLang="en-US" sz="1050" dirty="0"/>
              <a:t>　　　　　　　　　　　　　　</a:t>
            </a:r>
            <a:r>
              <a:rPr lang="ja-JP" altLang="en-US" sz="1200" dirty="0"/>
              <a:t>出雲市立国富小学校五年　須田  歩海</a:t>
            </a:r>
            <a:endParaRPr lang="en-US" altLang="ja-JP" sz="1200" dirty="0"/>
          </a:p>
          <a:p>
            <a:pPr>
              <a:lnSpc>
                <a:spcPct val="150000"/>
              </a:lnSpc>
            </a:pPr>
            <a:endParaRPr lang="en-US" altLang="ja-JP" sz="1050" dirty="0"/>
          </a:p>
          <a:p>
            <a:pPr>
              <a:lnSpc>
                <a:spcPct val="150000"/>
              </a:lnSpc>
            </a:pPr>
            <a:r>
              <a:rPr lang="ja-JP" altLang="en-US" sz="1050" dirty="0"/>
              <a:t>　  </a:t>
            </a:r>
            <a:r>
              <a:rPr lang="ja-JP" altLang="en-US" sz="1100" dirty="0">
                <a:latin typeface="ＭＳ Ｐ明朝" panose="02020600040205080304" pitchFamily="18" charset="-128"/>
                <a:ea typeface="ＭＳ Ｐ明朝" panose="02020600040205080304" pitchFamily="18" charset="-128"/>
              </a:rPr>
              <a:t>私には姉が二人います。二人とも中学校</a:t>
            </a:r>
            <a:r>
              <a:rPr lang="ja-JP" altLang="en-US" sz="1100" dirty="0" smtClean="0">
                <a:latin typeface="ＭＳ Ｐ明朝" panose="02020600040205080304" pitchFamily="18" charset="-128"/>
                <a:ea typeface="ＭＳ Ｐ明朝" panose="02020600040205080304" pitchFamily="18" charset="-128"/>
              </a:rPr>
              <a:t>への</a:t>
            </a:r>
            <a:r>
              <a:rPr lang="ja-JP" altLang="en-US" sz="1100" dirty="0">
                <a:latin typeface="ＭＳ Ｐ明朝" panose="02020600040205080304" pitchFamily="18" charset="-128"/>
                <a:ea typeface="ＭＳ Ｐ明朝" panose="02020600040205080304" pitchFamily="18" charset="-128"/>
              </a:rPr>
              <a:t>自転車通学中に、交通事故にあいました。</a:t>
            </a:r>
            <a:endParaRPr lang="en-US" altLang="ja-JP" sz="1100" dirty="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五才上の姉は、中学一年の時に、自転車</a:t>
            </a:r>
            <a:r>
              <a:rPr lang="ja-JP" altLang="en-US" sz="1100" dirty="0" smtClean="0">
                <a:latin typeface="ＭＳ Ｐ明朝" panose="02020600040205080304" pitchFamily="18" charset="-128"/>
                <a:ea typeface="ＭＳ Ｐ明朝" panose="02020600040205080304" pitchFamily="18" charset="-128"/>
              </a:rPr>
              <a:t>横断</a:t>
            </a:r>
            <a:r>
              <a:rPr lang="ja-JP" altLang="en-US" sz="1100" dirty="0">
                <a:latin typeface="ＭＳ Ｐ明朝" panose="02020600040205080304" pitchFamily="18" charset="-128"/>
                <a:ea typeface="ＭＳ Ｐ明朝" panose="02020600040205080304" pitchFamily="18" charset="-128"/>
              </a:rPr>
              <a:t>帯</a:t>
            </a:r>
            <a:r>
              <a:rPr lang="ja-JP" altLang="en-US" sz="1100" dirty="0" smtClean="0">
                <a:latin typeface="ＭＳ Ｐ明朝" panose="02020600040205080304" pitchFamily="18" charset="-128"/>
                <a:ea typeface="ＭＳ Ｐ明朝" panose="02020600040205080304" pitchFamily="18" charset="-128"/>
              </a:rPr>
              <a:t>を</a:t>
            </a:r>
            <a:r>
              <a:rPr lang="ja-JP" altLang="en-US" sz="1100" dirty="0">
                <a:latin typeface="ＭＳ Ｐ明朝" panose="02020600040205080304" pitchFamily="18" charset="-128"/>
                <a:ea typeface="ＭＳ Ｐ明朝" panose="02020600040205080304" pitchFamily="18" charset="-128"/>
              </a:rPr>
              <a:t>通っている時、左から来た車にはねられて、橋の</a:t>
            </a:r>
            <a:r>
              <a:rPr lang="ja-JP" altLang="en-US" sz="1100" dirty="0" err="1">
                <a:latin typeface="ＭＳ Ｐ明朝" panose="02020600040205080304" pitchFamily="18" charset="-128"/>
                <a:ea typeface="ＭＳ Ｐ明朝" panose="02020600040205080304" pitchFamily="18" charset="-128"/>
              </a:rPr>
              <a:t>と</a:t>
            </a:r>
            <a:r>
              <a:rPr lang="ja-JP" altLang="en-US" sz="1100" dirty="0">
                <a:latin typeface="ＭＳ Ｐ明朝" panose="02020600040205080304" pitchFamily="18" charset="-128"/>
                <a:ea typeface="ＭＳ Ｐ明朝" panose="02020600040205080304" pitchFamily="18" charset="-128"/>
              </a:rPr>
              <a:t>中までとばされ、右手のヒジが車の下じきになる大ケガをしました。</a:t>
            </a:r>
            <a:endParaRPr lang="en-US" altLang="ja-JP" sz="1100" dirty="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三才上の姉は、中学二年の時、カーブミラーはありましたが、大雨で見えづらく、またいつもと違うルートを走行していたため、右から来た車にはねられました。この時は、車のボンネットに自転車がくい込んでなかなか外れなかったそうです。この姉は、ケガも軽くすみました。</a:t>
            </a:r>
            <a:endParaRPr lang="en-US" altLang="ja-JP" sz="1100" dirty="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どちらの事故も、ヘルメットをきちんと着用していたので、頭のケガはありませんでした。やっぱりヘルメットは大事だな、と思いました。</a:t>
            </a:r>
            <a:endParaRPr lang="en-US" altLang="ja-JP" sz="1100" dirty="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今年は島根県内で、交通事故の死亡事故が多く、今の時点で、すでに去年より六人多いそうです。</a:t>
            </a:r>
            <a:endParaRPr lang="en-US" altLang="ja-JP" sz="1100" dirty="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母も車を運転していますが、「運転中は何が起こるかわからないし、自分は気をつけていても、事故をおこさないとはいえないから」</a:t>
            </a:r>
            <a:endParaRPr lang="en-US" altLang="ja-JP" sz="1100" dirty="0">
              <a:latin typeface="ＭＳ Ｐ明朝" panose="02020600040205080304" pitchFamily="18" charset="-128"/>
              <a:ea typeface="ＭＳ Ｐ明朝" panose="02020600040205080304" pitchFamily="18" charset="-128"/>
            </a:endParaRPr>
          </a:p>
        </p:txBody>
      </p:sp>
      <p:sp>
        <p:nvSpPr>
          <p:cNvPr id="3" name="正方形/長方形 2"/>
          <p:cNvSpPr/>
          <p:nvPr/>
        </p:nvSpPr>
        <p:spPr>
          <a:xfrm>
            <a:off x="6340510" y="575160"/>
            <a:ext cx="287676" cy="112007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ea typeface="ＤＦ特太ゴシック体" panose="02010609000101010101" pitchFamily="1" charset="-128"/>
              </a:rPr>
              <a:t>銀</a:t>
            </a:r>
            <a:endParaRPr lang="en-US" altLang="ja-JP" sz="1400" dirty="0" smtClean="0">
              <a:solidFill>
                <a:schemeClr val="tx1"/>
              </a:solidFill>
              <a:ea typeface="ＤＦ特太ゴシック体" panose="02010609000101010101" pitchFamily="1" charset="-128"/>
            </a:endParaRPr>
          </a:p>
          <a:p>
            <a:pPr algn="ctr"/>
            <a:r>
              <a:rPr kumimoji="1" lang="ja-JP" altLang="en-US" sz="1400" dirty="0" smtClean="0">
                <a:solidFill>
                  <a:schemeClr val="tx1"/>
                </a:solidFill>
                <a:ea typeface="ＤＦ特太ゴシック体" panose="02010609000101010101" pitchFamily="1" charset="-128"/>
              </a:rPr>
              <a:t>　　　　　賞　</a:t>
            </a:r>
            <a:endParaRPr kumimoji="1" lang="ja-JP" altLang="en-US" sz="1400" dirty="0">
              <a:solidFill>
                <a:schemeClr val="tx1"/>
              </a:solidFill>
              <a:ea typeface="ＤＦ特太ゴシック体" panose="02010609000101010101" pitchFamily="1" charset="-128"/>
            </a:endParaRPr>
          </a:p>
        </p:txBody>
      </p:sp>
      <p:sp>
        <p:nvSpPr>
          <p:cNvPr id="5" name="テキスト ボックス 4"/>
          <p:cNvSpPr txBox="1"/>
          <p:nvPr/>
        </p:nvSpPr>
        <p:spPr>
          <a:xfrm>
            <a:off x="2575540" y="212624"/>
            <a:ext cx="2488830" cy="307777"/>
          </a:xfrm>
          <a:prstGeom prst="rect">
            <a:avLst/>
          </a:prstGeom>
          <a:noFill/>
        </p:spPr>
        <p:txBody>
          <a:bodyPr wrap="square" rtlCol="0">
            <a:spAutoFit/>
          </a:bodyPr>
          <a:lstStyle/>
          <a:p>
            <a:r>
              <a:rPr kumimoji="1" lang="ja-JP" altLang="en-US" sz="1400" dirty="0" smtClean="0"/>
              <a:t>令和</a:t>
            </a:r>
            <a:r>
              <a:rPr lang="ja-JP" altLang="en-US" sz="1400" dirty="0" smtClean="0"/>
              <a:t>５</a:t>
            </a:r>
            <a:r>
              <a:rPr kumimoji="1" lang="ja-JP" altLang="en-US" sz="1400" dirty="0" smtClean="0"/>
              <a:t>年度交通安全作文</a:t>
            </a:r>
            <a:endParaRPr kumimoji="1" lang="ja-JP" altLang="en-US" sz="1400" dirty="0"/>
          </a:p>
        </p:txBody>
      </p:sp>
      <p:sp>
        <p:nvSpPr>
          <p:cNvPr id="6" name="テキスト ボックス 5"/>
          <p:cNvSpPr txBox="1"/>
          <p:nvPr/>
        </p:nvSpPr>
        <p:spPr>
          <a:xfrm>
            <a:off x="840561" y="4676694"/>
            <a:ext cx="5297605" cy="4046775"/>
          </a:xfrm>
          <a:prstGeom prst="rect">
            <a:avLst/>
          </a:prstGeom>
          <a:solidFill>
            <a:srgbClr val="CCECFF"/>
          </a:solidFill>
          <a:ln w="3175">
            <a:solidFill>
              <a:schemeClr val="tx1"/>
            </a:solidFill>
            <a:prstDash val="sysDot"/>
          </a:ln>
        </p:spPr>
        <p:txBody>
          <a:bodyPr vert="eaVert" wrap="square" tIns="72000" bIns="72000" rtlCol="0">
            <a:noAutofit/>
          </a:bodyPr>
          <a:lstStyle/>
          <a:p>
            <a:pPr>
              <a:lnSpc>
                <a:spcPct val="150000"/>
              </a:lnSpc>
            </a:pPr>
            <a:r>
              <a:rPr lang="ja-JP" altLang="en-US" sz="1100" dirty="0" smtClean="0">
                <a:latin typeface="ＭＳ Ｐ明朝" panose="02020600040205080304" pitchFamily="18" charset="-128"/>
                <a:ea typeface="ＭＳ Ｐ明朝" panose="02020600040205080304" pitchFamily="18" charset="-128"/>
              </a:rPr>
              <a:t>と話してします。私も母の運転する車に、よく一緒に乗りますが、すごいスピードを出している車や、店からいきなり飛び出してくる車がいたりして、ビックリすることや、歩行者や自転車に乗っている人が、横断歩道まで行かずに、道路を横断している人を見て、「少し歩けばあるのに危ないな」と思ったりします。</a:t>
            </a: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自転車については、「中学生の運転マナーが悪いよね」と母が話していました。並進運転しているすがたを、よく見かけるそうです。二人の姉とも、自転車で通学中に事故にあい、中学校でも気をつけましょう、と話があったと思いますが気をつけよう、と思わないのかな、とふしぎな感じです。</a:t>
            </a: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歩行者、自転車に乗る人、車を運転する人すべての人が、交通マナーを守り、交通安全に気をつければ、交通事故はなくなるのに、と思います。</a:t>
            </a: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私も小学校の自転車教室で交通ルールを学びましたが、よくわかっていない事もあったりするので、家族に聞いたりして、正しい交通ルールを理解して、交通安全に気をつけて過ごしたいと思います。</a:t>
            </a: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交通死亡事故セロを目指して、ひとりひとりが交通安全に気をつけましょう。</a:t>
            </a:r>
            <a:endParaRPr lang="en-US" altLang="ja-JP" sz="1100" dirty="0">
              <a:latin typeface="ＭＳ Ｐ明朝" panose="02020600040205080304" pitchFamily="18" charset="-128"/>
              <a:ea typeface="ＭＳ Ｐ明朝" panose="02020600040205080304" pitchFamily="18" charset="-128"/>
            </a:endParaRPr>
          </a:p>
          <a:p>
            <a:pPr>
              <a:lnSpc>
                <a:spcPct val="150000"/>
              </a:lnSpc>
            </a:pP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endParaRPr lang="en-US" altLang="ja-JP" sz="1100" dirty="0">
              <a:latin typeface="ＭＳ Ｐ明朝" panose="02020600040205080304" pitchFamily="18" charset="-128"/>
              <a:ea typeface="ＭＳ Ｐ明朝" panose="02020600040205080304" pitchFamily="18" charset="-128"/>
            </a:endParaRPr>
          </a:p>
          <a:p>
            <a:pPr>
              <a:lnSpc>
                <a:spcPct val="150000"/>
              </a:lnSpc>
            </a:pPr>
            <a:endParaRPr lang="en-US" altLang="ja-JP" sz="1100" dirty="0" smtClean="0">
              <a:latin typeface="ＭＳ Ｐ明朝" panose="02020600040205080304" pitchFamily="18" charset="-128"/>
              <a:ea typeface="ＭＳ Ｐ明朝" panose="02020600040205080304" pitchFamily="18" charset="-128"/>
            </a:endParaRPr>
          </a:p>
          <a:p>
            <a:pPr>
              <a:lnSpc>
                <a:spcPct val="150000"/>
              </a:lnSpc>
            </a:pPr>
            <a:endParaRPr lang="en-US" altLang="ja-JP" sz="1100" dirty="0">
              <a:latin typeface="ＭＳ Ｐ明朝" panose="02020600040205080304" pitchFamily="18" charset="-128"/>
              <a:ea typeface="ＭＳ Ｐ明朝" panose="02020600040205080304" pitchFamily="18" charset="-128"/>
            </a:endParaRPr>
          </a:p>
          <a:p>
            <a:pPr>
              <a:lnSpc>
                <a:spcPct val="150000"/>
              </a:lnSpc>
            </a:pPr>
            <a:endParaRPr lang="en-US" altLang="ja-JP" sz="1050" dirty="0" smtClean="0"/>
          </a:p>
          <a:p>
            <a:pPr>
              <a:lnSpc>
                <a:spcPct val="150000"/>
              </a:lnSpc>
            </a:pPr>
            <a:endParaRPr lang="en-US" altLang="ja-JP" sz="1050" dirty="0" smtClean="0"/>
          </a:p>
          <a:p>
            <a:pPr>
              <a:lnSpc>
                <a:spcPct val="150000"/>
              </a:lnSpc>
            </a:pPr>
            <a:endParaRPr lang="en-US" altLang="ja-JP" sz="1050" dirty="0"/>
          </a:p>
          <a:p>
            <a:pPr>
              <a:lnSpc>
                <a:spcPct val="150000"/>
              </a:lnSpc>
            </a:pPr>
            <a:endParaRPr lang="en-US" altLang="ja-JP" sz="1050" dirty="0"/>
          </a:p>
          <a:p>
            <a:pPr>
              <a:lnSpc>
                <a:spcPct val="150000"/>
              </a:lnSpc>
            </a:pPr>
            <a:endParaRPr lang="en-US" altLang="ja-JP" sz="1050" dirty="0"/>
          </a:p>
          <a:p>
            <a:pPr>
              <a:lnSpc>
                <a:spcPct val="150000"/>
              </a:lnSpc>
            </a:pPr>
            <a:endParaRPr lang="en-US" altLang="ja-JP" sz="1050" dirty="0"/>
          </a:p>
          <a:p>
            <a:pPr>
              <a:lnSpc>
                <a:spcPct val="150000"/>
              </a:lnSpc>
            </a:pPr>
            <a:endParaRPr lang="en-US" altLang="ja-JP" sz="1050" dirty="0"/>
          </a:p>
          <a:p>
            <a:pPr>
              <a:lnSpc>
                <a:spcPct val="150000"/>
              </a:lnSpc>
            </a:pPr>
            <a:endParaRPr lang="en-US" altLang="ja-JP" sz="1050" dirty="0"/>
          </a:p>
        </p:txBody>
      </p:sp>
    </p:spTree>
    <p:extLst>
      <p:ext uri="{BB962C8B-B14F-4D97-AF65-F5344CB8AC3E}">
        <p14:creationId xmlns:p14="http://schemas.microsoft.com/office/powerpoint/2010/main" val="209702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10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429723" y="371459"/>
            <a:ext cx="6079309" cy="8474589"/>
          </a:xfrm>
          <a:prstGeom prst="rect">
            <a:avLst/>
          </a:prstGeom>
        </p:spPr>
      </p:pic>
      <p:pic>
        <p:nvPicPr>
          <p:cNvPr id="5" name="図 4"/>
          <p:cNvPicPr>
            <a:picLocks noChangeAspect="1"/>
          </p:cNvPicPr>
          <p:nvPr/>
        </p:nvPicPr>
        <p:blipFill>
          <a:blip r:embed="rId3"/>
          <a:stretch>
            <a:fillRect/>
          </a:stretch>
        </p:blipFill>
        <p:spPr>
          <a:xfrm>
            <a:off x="1468503" y="1370544"/>
            <a:ext cx="2537147" cy="3144894"/>
          </a:xfrm>
          <a:prstGeom prst="rect">
            <a:avLst/>
          </a:prstGeom>
        </p:spPr>
      </p:pic>
      <p:pic>
        <p:nvPicPr>
          <p:cNvPr id="6" name="図 5"/>
          <p:cNvPicPr>
            <a:picLocks noChangeAspect="1"/>
          </p:cNvPicPr>
          <p:nvPr/>
        </p:nvPicPr>
        <p:blipFill>
          <a:blip r:embed="rId4"/>
          <a:stretch>
            <a:fillRect/>
          </a:stretch>
        </p:blipFill>
        <p:spPr>
          <a:xfrm rot="16200000">
            <a:off x="2833787" y="5144662"/>
            <a:ext cx="2574679" cy="3342428"/>
          </a:xfrm>
          <a:prstGeom prst="rect">
            <a:avLst/>
          </a:prstGeom>
        </p:spPr>
      </p:pic>
      <p:pic>
        <p:nvPicPr>
          <p:cNvPr id="10" name="図 9"/>
          <p:cNvPicPr>
            <a:picLocks noChangeAspect="1"/>
          </p:cNvPicPr>
          <p:nvPr/>
        </p:nvPicPr>
        <p:blipFill>
          <a:blip r:embed="rId5"/>
          <a:stretch>
            <a:fillRect/>
          </a:stretch>
        </p:blipFill>
        <p:spPr>
          <a:xfrm>
            <a:off x="1819543" y="1684905"/>
            <a:ext cx="1835066" cy="2362814"/>
          </a:xfrm>
          <a:prstGeom prst="rect">
            <a:avLst/>
          </a:prstGeom>
        </p:spPr>
      </p:pic>
      <p:pic>
        <p:nvPicPr>
          <p:cNvPr id="7" name="図 6"/>
          <p:cNvPicPr>
            <a:picLocks noChangeAspect="1"/>
          </p:cNvPicPr>
          <p:nvPr/>
        </p:nvPicPr>
        <p:blipFill>
          <a:blip r:embed="rId6"/>
          <a:stretch>
            <a:fillRect/>
          </a:stretch>
        </p:blipFill>
        <p:spPr>
          <a:xfrm>
            <a:off x="2854877" y="6020319"/>
            <a:ext cx="2476943" cy="1680454"/>
          </a:xfrm>
          <a:prstGeom prst="rect">
            <a:avLst/>
          </a:prstGeom>
        </p:spPr>
      </p:pic>
    </p:spTree>
    <p:extLst>
      <p:ext uri="{BB962C8B-B14F-4D97-AF65-F5344CB8AC3E}">
        <p14:creationId xmlns:p14="http://schemas.microsoft.com/office/powerpoint/2010/main" val="140672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8592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8631" y="739673"/>
            <a:ext cx="5951163" cy="4708981"/>
          </a:xfrm>
          <a:prstGeom prst="rect">
            <a:avLst/>
          </a:prstGeom>
          <a:noFill/>
        </p:spPr>
        <p:txBody>
          <a:bodyPr wrap="square" rtlCol="0">
            <a:spAutoFit/>
          </a:bodyPr>
          <a:lstStyle/>
          <a:p>
            <a:pPr>
              <a:lnSpc>
                <a:spcPct val="200000"/>
              </a:lnSpc>
            </a:pPr>
            <a:r>
              <a:rPr kumimoji="1" lang="ja-JP" altLang="en-US" dirty="0" smtClean="0"/>
              <a:t>　</a:t>
            </a:r>
            <a:r>
              <a:rPr kumimoji="1" lang="ja-JP" altLang="en-US" sz="1200" dirty="0" smtClean="0">
                <a:latin typeface="ＭＳ Ｐ明朝" panose="02020600040205080304" pitchFamily="18" charset="-128"/>
                <a:ea typeface="ＭＳ Ｐ明朝" panose="02020600040205080304" pitchFamily="18" charset="-128"/>
              </a:rPr>
              <a:t>島根県交通安全協会では、交通安全ポスター及び交通安全作文を小学生、中学生、高校生などから広く募集し、交通安全意識を高めていただくとともに作品を公開することにより、広く県民の皆様に交通安全を呼び掛けたいと思っています。</a:t>
            </a:r>
            <a:endParaRPr kumimoji="1" lang="en-US" altLang="ja-JP" sz="1200" dirty="0" smtClean="0">
              <a:latin typeface="ＭＳ Ｐ明朝" panose="02020600040205080304" pitchFamily="18" charset="-128"/>
              <a:ea typeface="ＭＳ Ｐ明朝" panose="02020600040205080304" pitchFamily="18" charset="-128"/>
            </a:endParaRPr>
          </a:p>
          <a:p>
            <a:pPr>
              <a:lnSpc>
                <a:spcPct val="2000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本年もたくさんの児童・生徒・学生の皆さんから多くの応募をいただきました。交通事故防止を呼び掛けるポスターや交通事故の悲惨さや悲しさなどをつづった作文をすべて掲載すべきですが、紙面の関係上、審査により選考された作品についてのみ掲載します。</a:t>
            </a:r>
            <a:endParaRPr lang="en-US" altLang="ja-JP" sz="1200" dirty="0" smtClean="0">
              <a:latin typeface="ＭＳ Ｐ明朝" panose="02020600040205080304" pitchFamily="18" charset="-128"/>
              <a:ea typeface="ＭＳ Ｐ明朝" panose="02020600040205080304" pitchFamily="18" charset="-128"/>
            </a:endParaRPr>
          </a:p>
          <a:p>
            <a:pPr>
              <a:lnSpc>
                <a:spcPct val="200000"/>
              </a:lnSpc>
            </a:pPr>
            <a:r>
              <a:rPr kumimoji="1" lang="ja-JP" altLang="en-US" sz="1200" dirty="0">
                <a:latin typeface="ＭＳ Ｐ明朝" panose="02020600040205080304" pitchFamily="18" charset="-128"/>
                <a:ea typeface="ＭＳ Ｐ明朝" panose="02020600040205080304" pitchFamily="18" charset="-128"/>
              </a:rPr>
              <a:t>　</a:t>
            </a:r>
            <a:r>
              <a:rPr kumimoji="1" lang="ja-JP" altLang="en-US" sz="1200" dirty="0" smtClean="0">
                <a:latin typeface="ＭＳ Ｐ明朝" panose="02020600040205080304" pitchFamily="18" charset="-128"/>
                <a:ea typeface="ＭＳ Ｐ明朝" panose="02020600040205080304" pitchFamily="18" charset="-128"/>
              </a:rPr>
              <a:t>この「交通安全作品集」をご覧いただき、交通安全に関心を持っていただければ幸いです。</a:t>
            </a:r>
            <a:endParaRPr kumimoji="1" lang="en-US" altLang="ja-JP" sz="1200" dirty="0" smtClean="0">
              <a:latin typeface="ＭＳ Ｐ明朝" panose="02020600040205080304" pitchFamily="18" charset="-128"/>
              <a:ea typeface="ＭＳ Ｐ明朝" panose="02020600040205080304" pitchFamily="18" charset="-128"/>
            </a:endParaRPr>
          </a:p>
          <a:p>
            <a:pPr>
              <a:lnSpc>
                <a:spcPct val="2000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最後に、交通安全ポスター、交通安全作文をご応募いただきました方々に心から感謝と御礼を申し上げます。</a:t>
            </a:r>
            <a:endParaRPr lang="en-US" altLang="ja-JP" sz="1200" dirty="0" smtClean="0">
              <a:latin typeface="ＭＳ Ｐ明朝" panose="02020600040205080304" pitchFamily="18" charset="-128"/>
              <a:ea typeface="ＭＳ Ｐ明朝" panose="02020600040205080304" pitchFamily="18" charset="-128"/>
            </a:endParaRPr>
          </a:p>
          <a:p>
            <a:pPr>
              <a:lnSpc>
                <a:spcPct val="200000"/>
              </a:lnSpc>
            </a:pPr>
            <a:endParaRPr lang="en-US" altLang="ja-JP" sz="1200" dirty="0">
              <a:latin typeface="ＭＳ Ｐ明朝" panose="02020600040205080304" pitchFamily="18" charset="-128"/>
              <a:ea typeface="ＭＳ Ｐ明朝" panose="02020600040205080304" pitchFamily="18" charset="-128"/>
            </a:endParaRPr>
          </a:p>
          <a:p>
            <a:pPr>
              <a:lnSpc>
                <a:spcPct val="200000"/>
              </a:lnSpc>
            </a:pPr>
            <a:r>
              <a:rPr lang="ja-JP" altLang="en-US" sz="1200" dirty="0" smtClean="0">
                <a:latin typeface="ＭＳ Ｐ明朝" panose="02020600040205080304" pitchFamily="18" charset="-128"/>
                <a:ea typeface="ＭＳ Ｐ明朝" panose="02020600040205080304" pitchFamily="18" charset="-128"/>
              </a:rPr>
              <a:t>　　　　　　　　　　　　　　　　　　　　　　　　　　　　　　　（一財）島根県交通安全協会</a:t>
            </a:r>
            <a:endParaRPr lang="en-US" altLang="ja-JP" sz="1200" dirty="0" smtClean="0">
              <a:latin typeface="ＭＳ Ｐ明朝" panose="02020600040205080304" pitchFamily="18" charset="-128"/>
              <a:ea typeface="ＭＳ Ｐ明朝" panose="02020600040205080304" pitchFamily="18" charset="-128"/>
            </a:endParaRPr>
          </a:p>
          <a:p>
            <a:pPr>
              <a:lnSpc>
                <a:spcPct val="2000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会　長　　 大 谷　 厚 郎</a:t>
            </a:r>
            <a:endParaRPr kumimoji="1" lang="en-US" altLang="ja-JP" sz="1200" dirty="0" smtClean="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0992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29732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178186" y="0"/>
            <a:ext cx="4501628" cy="9144000"/>
          </a:xfrm>
          <a:prstGeom prst="rect">
            <a:avLst/>
          </a:prstGeom>
        </p:spPr>
      </p:pic>
    </p:spTree>
    <p:extLst>
      <p:ext uri="{BB962C8B-B14F-4D97-AF65-F5344CB8AC3E}">
        <p14:creationId xmlns:p14="http://schemas.microsoft.com/office/powerpoint/2010/main" val="149008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31688" y="606093"/>
            <a:ext cx="2605177" cy="400110"/>
          </a:xfrm>
          <a:prstGeom prst="rect">
            <a:avLst/>
          </a:prstGeom>
          <a:solidFill>
            <a:srgbClr val="F4DC28"/>
          </a:solidFill>
          <a:ln>
            <a:solidFill>
              <a:schemeClr val="accent1">
                <a:lumMod val="40000"/>
                <a:lumOff val="60000"/>
              </a:schemeClr>
            </a:solidFill>
          </a:ln>
        </p:spPr>
        <p:txBody>
          <a:bodyPr wrap="square" rtlCol="0">
            <a:spAutoFit/>
          </a:bodyPr>
          <a:lstStyle/>
          <a:p>
            <a:r>
              <a:rPr kumimoji="1" lang="ja-JP" altLang="en-US" sz="2000" dirty="0" smtClean="0">
                <a:ea typeface="ＤＦ特太ゴシック体" panose="02010609000101010101" pitchFamily="1" charset="-128"/>
              </a:rPr>
              <a:t>島根県知事賞　４点</a:t>
            </a:r>
            <a:endParaRPr kumimoji="1" lang="ja-JP" altLang="en-US" sz="2000" dirty="0">
              <a:ea typeface="ＤＦ特太ゴシック体" panose="02010609000101010101" pitchFamily="1" charset="-128"/>
            </a:endParaRPr>
          </a:p>
        </p:txBody>
      </p:sp>
      <p:sp>
        <p:nvSpPr>
          <p:cNvPr id="16" name="テキスト ボックス 15"/>
          <p:cNvSpPr txBox="1"/>
          <p:nvPr/>
        </p:nvSpPr>
        <p:spPr>
          <a:xfrm>
            <a:off x="690436" y="34349"/>
            <a:ext cx="2488830" cy="307777"/>
          </a:xfrm>
          <a:prstGeom prst="rect">
            <a:avLst/>
          </a:prstGeom>
          <a:noFill/>
        </p:spPr>
        <p:txBody>
          <a:bodyPr wrap="square" rtlCol="0">
            <a:spAutoFit/>
          </a:bodyPr>
          <a:lstStyle/>
          <a:p>
            <a:r>
              <a:rPr kumimoji="1" lang="ja-JP" altLang="en-US" sz="1400" dirty="0" smtClean="0"/>
              <a:t>令和</a:t>
            </a:r>
            <a:r>
              <a:rPr lang="ja-JP" altLang="en-US" sz="1400" dirty="0"/>
              <a:t>５</a:t>
            </a:r>
            <a:r>
              <a:rPr kumimoji="1" lang="ja-JP" altLang="en-US" sz="1400" dirty="0" smtClean="0"/>
              <a:t>年度交通安全ポスター</a:t>
            </a:r>
            <a:endParaRPr kumimoji="1" lang="ja-JP" altLang="en-US" sz="1400" dirty="0"/>
          </a:p>
        </p:txBody>
      </p:sp>
      <p:sp>
        <p:nvSpPr>
          <p:cNvPr id="21" name="正方形/長方形 20"/>
          <p:cNvSpPr/>
          <p:nvPr/>
        </p:nvSpPr>
        <p:spPr>
          <a:xfrm>
            <a:off x="3984234" y="3849088"/>
            <a:ext cx="2494421" cy="230832"/>
          </a:xfrm>
          <a:prstGeom prst="rect">
            <a:avLst/>
          </a:prstGeom>
        </p:spPr>
        <p:txBody>
          <a:bodyPr wrap="square">
            <a:spAutoFit/>
          </a:bodyPr>
          <a:lstStyle/>
          <a:p>
            <a:r>
              <a:rPr lang="zh-TW" altLang="en-US" sz="900" dirty="0">
                <a:latin typeface="ＭＳ Ｐゴシック" panose="020B0600070205080204" pitchFamily="50" charset="-128"/>
              </a:rPr>
              <a:t>出雲市立中部小学校</a:t>
            </a:r>
            <a:r>
              <a:rPr lang="en-US" altLang="zh-TW" sz="900" dirty="0">
                <a:latin typeface="ＭＳ Ｐゴシック" panose="020B0600070205080204" pitchFamily="50" charset="-128"/>
              </a:rPr>
              <a:t>5</a:t>
            </a:r>
            <a:r>
              <a:rPr lang="zh-TW" altLang="en-US" sz="900" dirty="0">
                <a:latin typeface="ＭＳ Ｐゴシック" panose="020B0600070205080204" pitchFamily="50" charset="-128"/>
              </a:rPr>
              <a:t>年生　松原　侑</a:t>
            </a:r>
            <a:r>
              <a:rPr lang="zh-TW" altLang="en-US" sz="900" dirty="0" smtClean="0">
                <a:latin typeface="ＭＳ Ｐゴシック" panose="020B0600070205080204" pitchFamily="50" charset="-128"/>
              </a:rPr>
              <a:t>輝</a:t>
            </a:r>
            <a:endParaRPr lang="ja-JP" altLang="en-US" sz="900" dirty="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974574" y="7581892"/>
            <a:ext cx="2468545" cy="230832"/>
          </a:xfrm>
          <a:prstGeom prst="rect">
            <a:avLst/>
          </a:prstGeom>
        </p:spPr>
        <p:txBody>
          <a:bodyPr wrap="square">
            <a:spAutoFit/>
          </a:bodyPr>
          <a:lstStyle/>
          <a:p>
            <a:r>
              <a:rPr lang="ja-JP" altLang="en-US" sz="900" dirty="0">
                <a:latin typeface="ＭＳ Ｐゴシック" panose="020B0600070205080204" pitchFamily="50" charset="-128"/>
              </a:rPr>
              <a:t>隠岐の島町立西郷南中学校</a:t>
            </a:r>
            <a:r>
              <a:rPr lang="en-US" altLang="ja-JP" sz="900" dirty="0">
                <a:latin typeface="ＭＳ Ｐゴシック" panose="020B0600070205080204" pitchFamily="50" charset="-128"/>
              </a:rPr>
              <a:t>3</a:t>
            </a:r>
            <a:r>
              <a:rPr lang="ja-JP" altLang="en-US" sz="900" dirty="0">
                <a:latin typeface="ＭＳ Ｐゴシック" panose="020B0600070205080204" pitchFamily="50" charset="-128"/>
              </a:rPr>
              <a:t>年生　山口　</a:t>
            </a:r>
            <a:r>
              <a:rPr lang="ja-JP" altLang="en-US" sz="900" dirty="0" smtClean="0">
                <a:latin typeface="ＭＳ Ｐゴシック" panose="020B0600070205080204" pitchFamily="50" charset="-128"/>
              </a:rPr>
              <a:t>小町</a:t>
            </a:r>
            <a:r>
              <a:rPr lang="zh-CN"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4090518" y="7581892"/>
            <a:ext cx="2281855"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島根県立東部高等技術校　深石　侑</a:t>
            </a:r>
            <a:r>
              <a:rPr lang="zh-TW" altLang="en-US" sz="900" dirty="0" smtClean="0">
                <a:latin typeface="ＭＳ Ｐゴシック" panose="020B0600070205080204" pitchFamily="50" charset="-128"/>
                <a:ea typeface="ＭＳ Ｐゴシック" panose="020B0600070205080204" pitchFamily="50" charset="-128"/>
              </a:rPr>
              <a:t>希 </a:t>
            </a:r>
            <a:endParaRPr lang="ja-JP" altLang="en-US" sz="900" dirty="0">
              <a:latin typeface="ＭＳ Ｐゴシック" panose="020B0600070205080204" pitchFamily="50" charset="-128"/>
              <a:ea typeface="ＭＳ Ｐゴシック" panose="020B0600070205080204" pitchFamily="50" charset="-128"/>
            </a:endParaRPr>
          </a:p>
        </p:txBody>
      </p:sp>
      <p:pic>
        <p:nvPicPr>
          <p:cNvPr id="8" name="図 7"/>
          <p:cNvPicPr>
            <a:picLocks noChangeAspect="1"/>
          </p:cNvPicPr>
          <p:nvPr/>
        </p:nvPicPr>
        <p:blipFill>
          <a:blip r:embed="rId2"/>
          <a:stretch>
            <a:fillRect/>
          </a:stretch>
        </p:blipFill>
        <p:spPr>
          <a:xfrm>
            <a:off x="4192128" y="1006203"/>
            <a:ext cx="1828131" cy="2673133"/>
          </a:xfrm>
          <a:prstGeom prst="rect">
            <a:avLst/>
          </a:prstGeom>
        </p:spPr>
      </p:pic>
      <p:pic>
        <p:nvPicPr>
          <p:cNvPr id="11" name="図 10"/>
          <p:cNvPicPr>
            <a:picLocks noChangeAspect="1"/>
          </p:cNvPicPr>
          <p:nvPr/>
        </p:nvPicPr>
        <p:blipFill>
          <a:blip r:embed="rId3"/>
          <a:stretch>
            <a:fillRect/>
          </a:stretch>
        </p:blipFill>
        <p:spPr>
          <a:xfrm>
            <a:off x="731687" y="5120293"/>
            <a:ext cx="2782795" cy="1899632"/>
          </a:xfrm>
          <a:prstGeom prst="rect">
            <a:avLst/>
          </a:prstGeom>
        </p:spPr>
      </p:pic>
      <p:pic>
        <p:nvPicPr>
          <p:cNvPr id="12" name="図 11"/>
          <p:cNvPicPr>
            <a:picLocks noChangeAspect="1"/>
          </p:cNvPicPr>
          <p:nvPr/>
        </p:nvPicPr>
        <p:blipFill>
          <a:blip r:embed="rId4"/>
          <a:stretch>
            <a:fillRect/>
          </a:stretch>
        </p:blipFill>
        <p:spPr>
          <a:xfrm>
            <a:off x="4192127" y="4759600"/>
            <a:ext cx="1828131" cy="2585735"/>
          </a:xfrm>
          <a:prstGeom prst="rect">
            <a:avLst/>
          </a:prstGeom>
        </p:spPr>
      </p:pic>
      <p:sp>
        <p:nvSpPr>
          <p:cNvPr id="18" name="正方形/長方形 17"/>
          <p:cNvSpPr/>
          <p:nvPr/>
        </p:nvSpPr>
        <p:spPr>
          <a:xfrm>
            <a:off x="974574" y="3849088"/>
            <a:ext cx="2494421" cy="230832"/>
          </a:xfrm>
          <a:prstGeom prst="rect">
            <a:avLst/>
          </a:prstGeom>
        </p:spPr>
        <p:txBody>
          <a:bodyPr wrap="square">
            <a:spAutoFit/>
          </a:bodyPr>
          <a:lstStyle/>
          <a:p>
            <a:r>
              <a:rPr lang="ja-JP" altLang="en-US" sz="900" dirty="0">
                <a:latin typeface="ＭＳ Ｐゴシック" panose="020B0600070205080204" pitchFamily="50" charset="-128"/>
              </a:rPr>
              <a:t>隠岐の島町立都万小学校</a:t>
            </a:r>
            <a:r>
              <a:rPr lang="en-US" altLang="ja-JP" sz="900" dirty="0">
                <a:latin typeface="ＭＳ Ｐゴシック" panose="020B0600070205080204" pitchFamily="50" charset="-128"/>
              </a:rPr>
              <a:t>1</a:t>
            </a:r>
            <a:r>
              <a:rPr lang="ja-JP" altLang="en-US" sz="900" dirty="0">
                <a:latin typeface="ＭＳ Ｐゴシック" panose="020B0600070205080204" pitchFamily="50" charset="-128"/>
              </a:rPr>
              <a:t>年生　安部　花</a:t>
            </a:r>
            <a:r>
              <a:rPr lang="ja-JP" altLang="en-US" sz="900" dirty="0" smtClean="0">
                <a:latin typeface="ＭＳ Ｐゴシック" panose="020B0600070205080204" pitchFamily="50" charset="-128"/>
              </a:rPr>
              <a:t>菜</a:t>
            </a:r>
            <a:endParaRPr lang="ja-JP" altLang="en-US" sz="900"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5"/>
          <a:stretch>
            <a:fillRect/>
          </a:stretch>
        </p:blipFill>
        <p:spPr>
          <a:xfrm>
            <a:off x="731687" y="1492236"/>
            <a:ext cx="2737308" cy="1843825"/>
          </a:xfrm>
          <a:prstGeom prst="rect">
            <a:avLst/>
          </a:prstGeom>
        </p:spPr>
      </p:pic>
    </p:spTree>
    <p:extLst>
      <p:ext uri="{BB962C8B-B14F-4D97-AF65-F5344CB8AC3E}">
        <p14:creationId xmlns:p14="http://schemas.microsoft.com/office/powerpoint/2010/main" val="3704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48573" y="271900"/>
            <a:ext cx="3586710" cy="400110"/>
          </a:xfrm>
          <a:prstGeom prst="rect">
            <a:avLst/>
          </a:prstGeom>
          <a:solidFill>
            <a:schemeClr val="accent6">
              <a:lumMod val="40000"/>
              <a:lumOff val="60000"/>
            </a:schemeClr>
          </a:solidFill>
          <a:ln>
            <a:solidFill>
              <a:schemeClr val="accent1">
                <a:lumMod val="40000"/>
                <a:lumOff val="60000"/>
              </a:schemeClr>
            </a:solidFill>
          </a:ln>
        </p:spPr>
        <p:txBody>
          <a:bodyPr wrap="square" rtlCol="0">
            <a:spAutoFit/>
          </a:bodyPr>
          <a:lstStyle/>
          <a:p>
            <a:r>
              <a:rPr kumimoji="1" lang="ja-JP" altLang="en-US" sz="2000" dirty="0" smtClean="0">
                <a:ea typeface="ＤＦ特太ゴシック体" panose="02010609000101010101" pitchFamily="1" charset="-128"/>
              </a:rPr>
              <a:t>島根県警察本部長賞　１０点</a:t>
            </a:r>
            <a:endParaRPr kumimoji="1" lang="ja-JP" altLang="en-US" sz="2000" dirty="0">
              <a:ea typeface="ＤＦ特太ゴシック体" panose="02010609000101010101" pitchFamily="1" charset="-128"/>
            </a:endParaRPr>
          </a:p>
        </p:txBody>
      </p:sp>
      <p:sp>
        <p:nvSpPr>
          <p:cNvPr id="5" name="正方形/長方形 4"/>
          <p:cNvSpPr/>
          <p:nvPr/>
        </p:nvSpPr>
        <p:spPr>
          <a:xfrm>
            <a:off x="4111483" y="3293163"/>
            <a:ext cx="2645126"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出雲市立荒木小学校２年生　藤田　詩</a:t>
            </a:r>
            <a:r>
              <a:rPr lang="zh-TW" altLang="en-US" sz="900" dirty="0" smtClean="0">
                <a:latin typeface="ＭＳ Ｐゴシック" panose="020B0600070205080204" pitchFamily="50" charset="-128"/>
                <a:ea typeface="ＭＳ Ｐゴシック" panose="020B0600070205080204" pitchFamily="50" charset="-128"/>
              </a:rPr>
              <a:t>菜</a:t>
            </a:r>
            <a:r>
              <a:rPr lang="zh-CN"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1208312" y="5671391"/>
            <a:ext cx="2382643"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出雲市立平田小学校３年生　岸本　</a:t>
            </a:r>
            <a:r>
              <a:rPr lang="zh-TW" altLang="en-US" sz="900" dirty="0" smtClean="0">
                <a:latin typeface="ＭＳ Ｐゴシック" panose="020B0600070205080204" pitchFamily="50" charset="-128"/>
                <a:ea typeface="ＭＳ Ｐゴシック" panose="020B0600070205080204" pitchFamily="50" charset="-128"/>
              </a:rPr>
              <a:t>芽 </a:t>
            </a:r>
            <a:endParaRPr lang="ja-JP" altLang="en-US" sz="900" dirty="0">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4135594" y="6396709"/>
            <a:ext cx="2313898"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出雲市立中部小学校４年生　三原　</a:t>
            </a:r>
            <a:r>
              <a:rPr lang="zh-TW" altLang="en-US" sz="900" dirty="0" smtClean="0">
                <a:latin typeface="ＭＳ Ｐゴシック" panose="020B0600070205080204" pitchFamily="50" charset="-128"/>
                <a:ea typeface="ＭＳ Ｐゴシック" panose="020B0600070205080204" pitchFamily="50" charset="-128"/>
              </a:rPr>
              <a:t>麻生 </a:t>
            </a:r>
            <a:endParaRPr lang="ja-JP" altLang="en-US" sz="900"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1110040" y="8713672"/>
            <a:ext cx="2433103" cy="230832"/>
          </a:xfrm>
          <a:prstGeom prst="rect">
            <a:avLst/>
          </a:prstGeom>
        </p:spPr>
        <p:txBody>
          <a:bodyPr wrap="square">
            <a:spAutoFit/>
          </a:bodyPr>
          <a:lstStyle/>
          <a:p>
            <a:r>
              <a:rPr lang="zh-TW" altLang="en-US" sz="900" dirty="0">
                <a:latin typeface="+mn-ea"/>
              </a:rPr>
              <a:t>雲南市立加茂小学校５年生　宮川　瑞</a:t>
            </a:r>
            <a:r>
              <a:rPr lang="zh-TW" altLang="en-US" sz="900" dirty="0" smtClean="0">
                <a:latin typeface="+mn-ea"/>
              </a:rPr>
              <a:t>貴</a:t>
            </a:r>
            <a:r>
              <a:rPr lang="ja-JP" altLang="en-US" sz="900" dirty="0" smtClean="0">
                <a:latin typeface="+mn-ea"/>
              </a:rPr>
              <a:t> </a:t>
            </a:r>
            <a:endParaRPr lang="ja-JP" altLang="en-US" sz="900" dirty="0">
              <a:latin typeface="+mn-ea"/>
            </a:endParaRPr>
          </a:p>
        </p:txBody>
      </p:sp>
      <p:sp>
        <p:nvSpPr>
          <p:cNvPr id="14" name="正方形/長方形 13"/>
          <p:cNvSpPr/>
          <p:nvPr/>
        </p:nvSpPr>
        <p:spPr>
          <a:xfrm>
            <a:off x="4035283" y="8713672"/>
            <a:ext cx="2455626" cy="230832"/>
          </a:xfrm>
          <a:prstGeom prst="rect">
            <a:avLst/>
          </a:prstGeom>
        </p:spPr>
        <p:txBody>
          <a:bodyPr wrap="square">
            <a:spAutoFit/>
          </a:bodyPr>
          <a:lstStyle/>
          <a:p>
            <a:r>
              <a:rPr lang="ja-JP" altLang="en-US" sz="900" dirty="0">
                <a:latin typeface="ＭＳ Ｐゴシック" panose="020B0600070205080204" pitchFamily="50" charset="-128"/>
              </a:rPr>
              <a:t>隠岐の島町立都万小学校６年生　安部　柑</a:t>
            </a:r>
            <a:r>
              <a:rPr lang="ja-JP" altLang="en-US" sz="900" dirty="0" smtClean="0">
                <a:latin typeface="ＭＳ Ｐゴシック" panose="020B0600070205080204" pitchFamily="50" charset="-128"/>
              </a:rPr>
              <a:t>菜</a:t>
            </a:r>
            <a:r>
              <a:rPr lang="zh-CN" altLang="en-US" sz="900" dirty="0" smtClean="0">
                <a:latin typeface="ＭＳ Ｐゴシック" panose="020B0600070205080204" pitchFamily="50" charset="-128"/>
                <a:ea typeface="ＭＳ Ｐゴシック" panose="020B0600070205080204" pitchFamily="50" charset="-128"/>
              </a:rPr>
              <a:t> </a:t>
            </a:r>
            <a:endParaRPr lang="ja-JP" altLang="en-US" sz="900" dirty="0">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1293522" y="2900923"/>
            <a:ext cx="2212222" cy="230832"/>
          </a:xfrm>
          <a:prstGeom prst="rect">
            <a:avLst/>
          </a:prstGeom>
        </p:spPr>
        <p:txBody>
          <a:bodyPr wrap="square">
            <a:spAutoFit/>
          </a:bodyPr>
          <a:lstStyle/>
          <a:p>
            <a:r>
              <a:rPr lang="zh-TW" altLang="en-US" sz="900" dirty="0">
                <a:latin typeface="ＭＳ Ｐゴシック" panose="020B0600070205080204" pitchFamily="50" charset="-128"/>
                <a:ea typeface="ＭＳ Ｐゴシック" panose="020B0600070205080204" pitchFamily="50" charset="-128"/>
              </a:rPr>
              <a:t>出雲市立荒木小学校１年生　永見　優</a:t>
            </a:r>
            <a:r>
              <a:rPr lang="zh-TW" altLang="en-US" sz="900" dirty="0" smtClean="0">
                <a:latin typeface="ＭＳ Ｐゴシック" panose="020B0600070205080204" pitchFamily="50" charset="-128"/>
                <a:ea typeface="ＭＳ Ｐゴシック" panose="020B0600070205080204" pitchFamily="50" charset="-128"/>
              </a:rPr>
              <a:t>妃</a:t>
            </a:r>
            <a:endParaRPr lang="ja-JP" altLang="en-US" sz="900" dirty="0">
              <a:latin typeface="ＭＳ Ｐゴシック" panose="020B0600070205080204" pitchFamily="50" charset="-128"/>
              <a:ea typeface="ＭＳ Ｐゴシック" panose="020B0600070205080204" pitchFamily="50" charset="-128"/>
            </a:endParaRPr>
          </a:p>
        </p:txBody>
      </p:sp>
      <p:pic>
        <p:nvPicPr>
          <p:cNvPr id="16" name="図 15"/>
          <p:cNvPicPr>
            <a:picLocks noChangeAspect="1"/>
          </p:cNvPicPr>
          <p:nvPr/>
        </p:nvPicPr>
        <p:blipFill>
          <a:blip r:embed="rId2"/>
          <a:stretch>
            <a:fillRect/>
          </a:stretch>
        </p:blipFill>
        <p:spPr>
          <a:xfrm>
            <a:off x="4335336" y="731088"/>
            <a:ext cx="1674939" cy="2426800"/>
          </a:xfrm>
          <a:prstGeom prst="rect">
            <a:avLst/>
          </a:prstGeom>
        </p:spPr>
      </p:pic>
      <p:pic>
        <p:nvPicPr>
          <p:cNvPr id="17" name="図 16"/>
          <p:cNvPicPr>
            <a:picLocks noChangeAspect="1"/>
          </p:cNvPicPr>
          <p:nvPr/>
        </p:nvPicPr>
        <p:blipFill>
          <a:blip r:embed="rId3"/>
          <a:stretch>
            <a:fillRect/>
          </a:stretch>
        </p:blipFill>
        <p:spPr>
          <a:xfrm>
            <a:off x="970407" y="3599457"/>
            <a:ext cx="2579467" cy="1875977"/>
          </a:xfrm>
          <a:prstGeom prst="rect">
            <a:avLst/>
          </a:prstGeom>
        </p:spPr>
      </p:pic>
      <p:pic>
        <p:nvPicPr>
          <p:cNvPr id="19" name="図 18"/>
          <p:cNvPicPr>
            <a:picLocks noChangeAspect="1"/>
          </p:cNvPicPr>
          <p:nvPr/>
        </p:nvPicPr>
        <p:blipFill>
          <a:blip r:embed="rId4"/>
          <a:stretch>
            <a:fillRect/>
          </a:stretch>
        </p:blipFill>
        <p:spPr>
          <a:xfrm>
            <a:off x="4335336" y="3811940"/>
            <a:ext cx="1674939" cy="2447399"/>
          </a:xfrm>
          <a:prstGeom prst="rect">
            <a:avLst/>
          </a:prstGeom>
        </p:spPr>
      </p:pic>
      <p:pic>
        <p:nvPicPr>
          <p:cNvPr id="20" name="図 19"/>
          <p:cNvPicPr>
            <a:picLocks noChangeAspect="1"/>
          </p:cNvPicPr>
          <p:nvPr/>
        </p:nvPicPr>
        <p:blipFill>
          <a:blip r:embed="rId5"/>
          <a:stretch>
            <a:fillRect/>
          </a:stretch>
        </p:blipFill>
        <p:spPr>
          <a:xfrm>
            <a:off x="1293523" y="6098181"/>
            <a:ext cx="1821151" cy="2536604"/>
          </a:xfrm>
          <a:prstGeom prst="rect">
            <a:avLst/>
          </a:prstGeom>
        </p:spPr>
      </p:pic>
      <p:pic>
        <p:nvPicPr>
          <p:cNvPr id="21" name="図 20"/>
          <p:cNvPicPr>
            <a:picLocks noChangeAspect="1"/>
          </p:cNvPicPr>
          <p:nvPr/>
        </p:nvPicPr>
        <p:blipFill>
          <a:blip r:embed="rId6"/>
          <a:stretch>
            <a:fillRect/>
          </a:stretch>
        </p:blipFill>
        <p:spPr>
          <a:xfrm>
            <a:off x="3838615" y="6878232"/>
            <a:ext cx="2610877" cy="1756553"/>
          </a:xfrm>
          <a:prstGeom prst="rect">
            <a:avLst/>
          </a:prstGeom>
        </p:spPr>
      </p:pic>
      <p:pic>
        <p:nvPicPr>
          <p:cNvPr id="2" name="図 1"/>
          <p:cNvPicPr>
            <a:picLocks noChangeAspect="1"/>
          </p:cNvPicPr>
          <p:nvPr/>
        </p:nvPicPr>
        <p:blipFill>
          <a:blip r:embed="rId7"/>
          <a:stretch>
            <a:fillRect/>
          </a:stretch>
        </p:blipFill>
        <p:spPr>
          <a:xfrm>
            <a:off x="970407" y="968181"/>
            <a:ext cx="2572736" cy="1755610"/>
          </a:xfrm>
          <a:prstGeom prst="rect">
            <a:avLst/>
          </a:prstGeom>
        </p:spPr>
      </p:pic>
    </p:spTree>
    <p:extLst>
      <p:ext uri="{BB962C8B-B14F-4D97-AF65-F5344CB8AC3E}">
        <p14:creationId xmlns:p14="http://schemas.microsoft.com/office/powerpoint/2010/main" val="77264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00331" y="5918287"/>
            <a:ext cx="3640222" cy="400110"/>
          </a:xfrm>
          <a:prstGeom prst="rect">
            <a:avLst/>
          </a:prstGeom>
          <a:solidFill>
            <a:srgbClr val="FF9900"/>
          </a:solidFill>
          <a:ln>
            <a:solidFill>
              <a:srgbClr val="FF9900"/>
            </a:solidFill>
          </a:ln>
        </p:spPr>
        <p:txBody>
          <a:bodyPr wrap="square" rtlCol="0">
            <a:spAutoFit/>
          </a:bodyPr>
          <a:lstStyle/>
          <a:p>
            <a:r>
              <a:rPr lang="ja-JP" altLang="en-US" sz="2000" dirty="0" smtClean="0">
                <a:ea typeface="ＤＦ特太ゴシック体" panose="02010609000101010101" pitchFamily="1" charset="-128"/>
              </a:rPr>
              <a:t>山陰中央新報社長</a:t>
            </a:r>
            <a:r>
              <a:rPr kumimoji="1" lang="ja-JP" altLang="en-US" sz="2000" dirty="0" smtClean="0">
                <a:ea typeface="ＤＦ特太ゴシック体" panose="02010609000101010101" pitchFamily="1" charset="-128"/>
              </a:rPr>
              <a:t>賞　１０点</a:t>
            </a:r>
            <a:endParaRPr kumimoji="1" lang="ja-JP" altLang="en-US" sz="2000" dirty="0">
              <a:ea typeface="ＤＦ特太ゴシック体" panose="02010609000101010101" pitchFamily="1" charset="-128"/>
            </a:endParaRPr>
          </a:p>
        </p:txBody>
      </p:sp>
      <p:sp>
        <p:nvSpPr>
          <p:cNvPr id="10" name="正方形/長方形 9"/>
          <p:cNvSpPr/>
          <p:nvPr/>
        </p:nvSpPr>
        <p:spPr>
          <a:xfrm>
            <a:off x="985954" y="2608973"/>
            <a:ext cx="2260953" cy="215444"/>
          </a:xfrm>
          <a:prstGeom prst="rect">
            <a:avLst/>
          </a:prstGeom>
        </p:spPr>
        <p:txBody>
          <a:bodyPr wrap="square">
            <a:spAutoFit/>
          </a:bodyPr>
          <a:lstStyle/>
          <a:p>
            <a:r>
              <a:rPr lang="zh-CN" altLang="en-US" sz="800" dirty="0">
                <a:latin typeface="BIZ UDPゴシック" panose="020B0400000000000000" pitchFamily="50" charset="-128"/>
                <a:ea typeface="BIZ UDPゴシック" panose="020B0400000000000000" pitchFamily="50" charset="-128"/>
              </a:rPr>
              <a:t>浜田市立三隅</a:t>
            </a:r>
            <a:r>
              <a:rPr lang="zh-CN" altLang="en-US" sz="800" dirty="0" smtClean="0">
                <a:latin typeface="BIZ UDPゴシック" panose="020B0400000000000000" pitchFamily="50" charset="-128"/>
                <a:ea typeface="BIZ UDPゴシック" panose="020B0400000000000000" pitchFamily="50" charset="-128"/>
              </a:rPr>
              <a:t>中学校</a:t>
            </a:r>
            <a:r>
              <a:rPr lang="ja-JP" altLang="en-US" sz="800" dirty="0" smtClean="0">
                <a:latin typeface="BIZ UDPゴシック" panose="020B0400000000000000" pitchFamily="50" charset="-128"/>
                <a:ea typeface="BIZ UDPゴシック" panose="020B0400000000000000" pitchFamily="50" charset="-128"/>
              </a:rPr>
              <a:t>１</a:t>
            </a:r>
            <a:r>
              <a:rPr lang="zh-CN" altLang="en-US" sz="800" dirty="0" smtClean="0">
                <a:latin typeface="BIZ UDPゴシック" panose="020B0400000000000000" pitchFamily="50" charset="-128"/>
                <a:ea typeface="BIZ UDPゴシック" panose="020B0400000000000000" pitchFamily="50" charset="-128"/>
              </a:rPr>
              <a:t>年生</a:t>
            </a:r>
            <a:r>
              <a:rPr lang="zh-CN" altLang="en-US" sz="800" dirty="0">
                <a:latin typeface="BIZ UDPゴシック" panose="020B0400000000000000" pitchFamily="50" charset="-128"/>
                <a:ea typeface="BIZ UDPゴシック" panose="020B0400000000000000" pitchFamily="50" charset="-128"/>
              </a:rPr>
              <a:t>　足立　</a:t>
            </a:r>
            <a:r>
              <a:rPr lang="zh-CN" altLang="en-US" sz="800" dirty="0" smtClean="0">
                <a:latin typeface="BIZ UDPゴシック" panose="020B0400000000000000" pitchFamily="50" charset="-128"/>
                <a:ea typeface="BIZ UDPゴシック" panose="020B0400000000000000" pitchFamily="50" charset="-128"/>
              </a:rPr>
              <a:t>心暖</a:t>
            </a:r>
            <a:endParaRPr lang="ja-JP" altLang="en-US" sz="8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936221" y="2394776"/>
            <a:ext cx="2275275" cy="230832"/>
          </a:xfrm>
          <a:prstGeom prst="rect">
            <a:avLst/>
          </a:prstGeom>
        </p:spPr>
        <p:txBody>
          <a:bodyPr wrap="square">
            <a:spAutoFit/>
          </a:bodyPr>
          <a:lstStyle/>
          <a:p>
            <a:r>
              <a:rPr lang="ja-JP" altLang="en-US" sz="900" dirty="0">
                <a:latin typeface="+mn-ea"/>
              </a:rPr>
              <a:t>松江市立宍道中学校２年生　佐藤　</a:t>
            </a:r>
            <a:r>
              <a:rPr lang="ja-JP" altLang="en-US" sz="900" dirty="0" smtClean="0">
                <a:latin typeface="+mn-ea"/>
              </a:rPr>
              <a:t>いろは </a:t>
            </a:r>
            <a:endParaRPr lang="ja-JP" altLang="en-US" sz="900" dirty="0">
              <a:latin typeface="+mn-ea"/>
            </a:endParaRPr>
          </a:p>
        </p:txBody>
      </p:sp>
      <p:sp>
        <p:nvSpPr>
          <p:cNvPr id="13" name="正方形/長方形 12"/>
          <p:cNvSpPr/>
          <p:nvPr/>
        </p:nvSpPr>
        <p:spPr>
          <a:xfrm>
            <a:off x="985954" y="5576471"/>
            <a:ext cx="2669102" cy="215444"/>
          </a:xfrm>
          <a:prstGeom prst="rect">
            <a:avLst/>
          </a:prstGeom>
        </p:spPr>
        <p:txBody>
          <a:bodyPr wrap="square">
            <a:spAutoFit/>
          </a:bodyPr>
          <a:lstStyle/>
          <a:p>
            <a:r>
              <a:rPr lang="zh-CN" altLang="en-US" sz="800" dirty="0">
                <a:latin typeface="BIZ UDPゴシック" panose="020B0400000000000000" pitchFamily="50" charset="-128"/>
                <a:ea typeface="BIZ UDPゴシック" panose="020B0400000000000000" pitchFamily="50" charset="-128"/>
              </a:rPr>
              <a:t>安来市立第三</a:t>
            </a:r>
            <a:r>
              <a:rPr lang="zh-CN" altLang="en-US" sz="800" dirty="0" smtClean="0">
                <a:latin typeface="BIZ UDPゴシック" panose="020B0400000000000000" pitchFamily="50" charset="-128"/>
                <a:ea typeface="BIZ UDPゴシック" panose="020B0400000000000000" pitchFamily="50" charset="-128"/>
              </a:rPr>
              <a:t>中学校</a:t>
            </a:r>
            <a:r>
              <a:rPr lang="ja-JP" altLang="en-US" sz="800" dirty="0" smtClean="0">
                <a:latin typeface="BIZ UDPゴシック" panose="020B0400000000000000" pitchFamily="50" charset="-128"/>
                <a:ea typeface="BIZ UDPゴシック" panose="020B0400000000000000" pitchFamily="50" charset="-128"/>
              </a:rPr>
              <a:t>３</a:t>
            </a:r>
            <a:r>
              <a:rPr lang="zh-CN" altLang="en-US" sz="800" dirty="0" smtClean="0">
                <a:latin typeface="BIZ UDPゴシック" panose="020B0400000000000000" pitchFamily="50" charset="-128"/>
                <a:ea typeface="BIZ UDPゴシック" panose="020B0400000000000000" pitchFamily="50" charset="-128"/>
              </a:rPr>
              <a:t>年生</a:t>
            </a:r>
            <a:r>
              <a:rPr lang="zh-CN" altLang="en-US" sz="800" dirty="0">
                <a:latin typeface="BIZ UDPゴシック" panose="020B0400000000000000" pitchFamily="50" charset="-128"/>
                <a:ea typeface="BIZ UDPゴシック" panose="020B0400000000000000" pitchFamily="50" charset="-128"/>
              </a:rPr>
              <a:t>　松本　夏</a:t>
            </a:r>
            <a:r>
              <a:rPr lang="zh-CN" altLang="en-US" sz="800" dirty="0" smtClean="0">
                <a:latin typeface="BIZ UDPゴシック" panose="020B0400000000000000" pitchFamily="50" charset="-128"/>
                <a:ea typeface="BIZ UDPゴシック" panose="020B0400000000000000" pitchFamily="50" charset="-128"/>
              </a:rPr>
              <a:t>実</a:t>
            </a:r>
            <a:r>
              <a:rPr lang="ja-JP" altLang="en-US" sz="800" dirty="0" smtClean="0">
                <a:latin typeface="BIZ UDPゴシック" panose="020B0400000000000000" pitchFamily="50" charset="-128"/>
                <a:ea typeface="BIZ UDPゴシック" panose="020B0400000000000000" pitchFamily="50" charset="-128"/>
              </a:rPr>
              <a:t> </a:t>
            </a:r>
            <a:endParaRPr lang="ja-JP" altLang="en-US" sz="8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4043915" y="5559704"/>
            <a:ext cx="2167581" cy="230832"/>
          </a:xfrm>
          <a:prstGeom prst="rect">
            <a:avLst/>
          </a:prstGeom>
        </p:spPr>
        <p:txBody>
          <a:bodyPr wrap="square">
            <a:spAutoFit/>
          </a:bodyPr>
          <a:lstStyle/>
          <a:p>
            <a:r>
              <a:rPr lang="zh-TW" altLang="en-US" sz="900" dirty="0">
                <a:latin typeface="+mn-ea"/>
              </a:rPr>
              <a:t>島根県立東部高等技術校　飯国　誠</a:t>
            </a:r>
            <a:r>
              <a:rPr lang="zh-TW" altLang="en-US" sz="900" dirty="0" smtClean="0">
                <a:latin typeface="+mn-ea"/>
              </a:rPr>
              <a:t>治</a:t>
            </a:r>
            <a:r>
              <a:rPr lang="ja-JP" altLang="en-US" sz="900" dirty="0" smtClean="0">
                <a:latin typeface="+mn-ea"/>
              </a:rPr>
              <a:t> </a:t>
            </a:r>
            <a:endParaRPr lang="ja-JP" altLang="en-US" sz="900" dirty="0">
              <a:latin typeface="+mn-ea"/>
            </a:endParaRPr>
          </a:p>
        </p:txBody>
      </p:sp>
      <p:sp>
        <p:nvSpPr>
          <p:cNvPr id="17" name="正方形/長方形 16"/>
          <p:cNvSpPr/>
          <p:nvPr/>
        </p:nvSpPr>
        <p:spPr>
          <a:xfrm>
            <a:off x="620550" y="8659578"/>
            <a:ext cx="2631469" cy="230832"/>
          </a:xfrm>
          <a:prstGeom prst="rect">
            <a:avLst/>
          </a:prstGeom>
        </p:spPr>
        <p:txBody>
          <a:bodyPr wrap="square">
            <a:spAutoFit/>
          </a:bodyPr>
          <a:lstStyle/>
          <a:p>
            <a:pPr algn="ctr"/>
            <a:r>
              <a:rPr lang="ja-JP" altLang="en-US" sz="900" dirty="0">
                <a:latin typeface="+mn-ea"/>
              </a:rPr>
              <a:t>出雲市立中部小学校１年生　北脇　</a:t>
            </a:r>
            <a:r>
              <a:rPr lang="ja-JP" altLang="en-US" sz="900" dirty="0" smtClean="0">
                <a:latin typeface="+mn-ea"/>
              </a:rPr>
              <a:t>花音 </a:t>
            </a:r>
            <a:endParaRPr lang="ja-JP" altLang="en-US" sz="900" dirty="0">
              <a:latin typeface="+mn-ea"/>
            </a:endParaRPr>
          </a:p>
        </p:txBody>
      </p:sp>
      <p:sp>
        <p:nvSpPr>
          <p:cNvPr id="20" name="正方形/長方形 19"/>
          <p:cNvSpPr/>
          <p:nvPr/>
        </p:nvSpPr>
        <p:spPr>
          <a:xfrm>
            <a:off x="3865370" y="8659578"/>
            <a:ext cx="2346126" cy="230832"/>
          </a:xfrm>
          <a:prstGeom prst="rect">
            <a:avLst/>
          </a:prstGeom>
        </p:spPr>
        <p:txBody>
          <a:bodyPr wrap="square">
            <a:spAutoFit/>
          </a:bodyPr>
          <a:lstStyle/>
          <a:p>
            <a:r>
              <a:rPr lang="zh-CN" altLang="en-US" sz="900" dirty="0">
                <a:latin typeface="ＭＳ Ｐゴシック" panose="020B0600070205080204" pitchFamily="50" charset="-128"/>
                <a:ea typeface="ＭＳ Ｐゴシック" panose="020B0600070205080204" pitchFamily="50" charset="-128"/>
              </a:rPr>
              <a:t>益田市立益田小学校２年生　藤井　陽万</a:t>
            </a:r>
            <a:r>
              <a:rPr lang="zh-CN" altLang="en-US" sz="900" dirty="0" smtClean="0">
                <a:latin typeface="ＭＳ Ｐゴシック" panose="020B0600070205080204" pitchFamily="50" charset="-128"/>
                <a:ea typeface="ＭＳ Ｐゴシック" panose="020B0600070205080204" pitchFamily="50" charset="-128"/>
              </a:rPr>
              <a:t>理</a:t>
            </a:r>
            <a:endParaRPr lang="ja-JP" altLang="en-US" sz="900"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130205" y="156703"/>
            <a:ext cx="1670144" cy="2330779"/>
          </a:xfrm>
          <a:prstGeom prst="rect">
            <a:avLst/>
          </a:prstGeom>
        </p:spPr>
      </p:pic>
      <p:pic>
        <p:nvPicPr>
          <p:cNvPr id="3" name="図 2"/>
          <p:cNvPicPr>
            <a:picLocks noChangeAspect="1"/>
          </p:cNvPicPr>
          <p:nvPr/>
        </p:nvPicPr>
        <p:blipFill>
          <a:blip r:embed="rId3"/>
          <a:stretch>
            <a:fillRect/>
          </a:stretch>
        </p:blipFill>
        <p:spPr>
          <a:xfrm>
            <a:off x="3730860" y="469493"/>
            <a:ext cx="2499126" cy="1713051"/>
          </a:xfrm>
          <a:prstGeom prst="rect">
            <a:avLst/>
          </a:prstGeom>
        </p:spPr>
      </p:pic>
      <p:pic>
        <p:nvPicPr>
          <p:cNvPr id="4" name="図 3"/>
          <p:cNvPicPr>
            <a:picLocks noChangeAspect="1"/>
          </p:cNvPicPr>
          <p:nvPr/>
        </p:nvPicPr>
        <p:blipFill>
          <a:blip r:embed="rId4"/>
          <a:stretch>
            <a:fillRect/>
          </a:stretch>
        </p:blipFill>
        <p:spPr>
          <a:xfrm>
            <a:off x="1130204" y="2978034"/>
            <a:ext cx="1670145" cy="2497627"/>
          </a:xfrm>
          <a:prstGeom prst="rect">
            <a:avLst/>
          </a:prstGeom>
        </p:spPr>
      </p:pic>
      <p:pic>
        <p:nvPicPr>
          <p:cNvPr id="5" name="図 4"/>
          <p:cNvPicPr>
            <a:picLocks noChangeAspect="1"/>
          </p:cNvPicPr>
          <p:nvPr/>
        </p:nvPicPr>
        <p:blipFill>
          <a:blip r:embed="rId5"/>
          <a:stretch>
            <a:fillRect/>
          </a:stretch>
        </p:blipFill>
        <p:spPr>
          <a:xfrm>
            <a:off x="4140552" y="2978033"/>
            <a:ext cx="1790903" cy="2497627"/>
          </a:xfrm>
          <a:prstGeom prst="rect">
            <a:avLst/>
          </a:prstGeom>
        </p:spPr>
      </p:pic>
      <p:pic>
        <p:nvPicPr>
          <p:cNvPr id="6" name="図 5"/>
          <p:cNvPicPr>
            <a:picLocks noChangeAspect="1"/>
          </p:cNvPicPr>
          <p:nvPr/>
        </p:nvPicPr>
        <p:blipFill>
          <a:blip r:embed="rId6"/>
          <a:stretch>
            <a:fillRect/>
          </a:stretch>
        </p:blipFill>
        <p:spPr>
          <a:xfrm>
            <a:off x="1130204" y="6434597"/>
            <a:ext cx="1670145" cy="2161364"/>
          </a:xfrm>
          <a:prstGeom prst="rect">
            <a:avLst/>
          </a:prstGeom>
        </p:spPr>
      </p:pic>
      <p:pic>
        <p:nvPicPr>
          <p:cNvPr id="8" name="図 7"/>
          <p:cNvPicPr>
            <a:picLocks noChangeAspect="1"/>
          </p:cNvPicPr>
          <p:nvPr/>
        </p:nvPicPr>
        <p:blipFill>
          <a:blip r:embed="rId7"/>
          <a:stretch>
            <a:fillRect/>
          </a:stretch>
        </p:blipFill>
        <p:spPr>
          <a:xfrm>
            <a:off x="3730860" y="6573241"/>
            <a:ext cx="2480636" cy="1750599"/>
          </a:xfrm>
          <a:prstGeom prst="rect">
            <a:avLst/>
          </a:prstGeom>
        </p:spPr>
      </p:pic>
    </p:spTree>
    <p:extLst>
      <p:ext uri="{BB962C8B-B14F-4D97-AF65-F5344CB8AC3E}">
        <p14:creationId xmlns:p14="http://schemas.microsoft.com/office/powerpoint/2010/main" val="118447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16415" y="2321142"/>
            <a:ext cx="2482221" cy="230832"/>
          </a:xfrm>
          <a:prstGeom prst="rect">
            <a:avLst/>
          </a:prstGeom>
        </p:spPr>
        <p:txBody>
          <a:bodyPr wrap="square">
            <a:spAutoFit/>
          </a:bodyPr>
          <a:lstStyle/>
          <a:p>
            <a:pPr algn="ctr"/>
            <a:r>
              <a:rPr lang="zh-TW" altLang="en-US" sz="900" dirty="0">
                <a:latin typeface="+mn-ea"/>
              </a:rPr>
              <a:t>出雲市立灘分小学校３年生　土江　</a:t>
            </a:r>
            <a:r>
              <a:rPr lang="zh-TW" altLang="en-US" sz="900" dirty="0" smtClean="0">
                <a:latin typeface="+mn-ea"/>
              </a:rPr>
              <a:t>美颯</a:t>
            </a:r>
            <a:r>
              <a:rPr lang="ja-JP" altLang="en-US" sz="900" dirty="0" smtClean="0">
                <a:latin typeface="+mn-ea"/>
              </a:rPr>
              <a:t> </a:t>
            </a:r>
            <a:endParaRPr lang="ja-JP" altLang="en-US" sz="900" dirty="0">
              <a:latin typeface="+mn-ea"/>
            </a:endParaRPr>
          </a:p>
        </p:txBody>
      </p:sp>
      <p:sp>
        <p:nvSpPr>
          <p:cNvPr id="5" name="正方形/長方形 4"/>
          <p:cNvSpPr/>
          <p:nvPr/>
        </p:nvSpPr>
        <p:spPr>
          <a:xfrm>
            <a:off x="4123472" y="2321142"/>
            <a:ext cx="2382575" cy="215444"/>
          </a:xfrm>
          <a:prstGeom prst="rect">
            <a:avLst/>
          </a:prstGeom>
        </p:spPr>
        <p:txBody>
          <a:bodyPr wrap="square">
            <a:spAutoFit/>
          </a:bodyPr>
          <a:lstStyle/>
          <a:p>
            <a:r>
              <a:rPr lang="zh-CN" altLang="en-US" sz="800" dirty="0">
                <a:latin typeface="BIZ UDPゴシック" panose="020B0400000000000000" pitchFamily="50" charset="-128"/>
                <a:ea typeface="BIZ UDPゴシック" panose="020B0400000000000000" pitchFamily="50" charset="-128"/>
              </a:rPr>
              <a:t>安来市立母里</a:t>
            </a:r>
            <a:r>
              <a:rPr lang="zh-CN" altLang="en-US" sz="800" dirty="0" smtClean="0">
                <a:latin typeface="BIZ UDPゴシック" panose="020B0400000000000000" pitchFamily="50" charset="-128"/>
                <a:ea typeface="BIZ UDPゴシック" panose="020B0400000000000000" pitchFamily="50" charset="-128"/>
              </a:rPr>
              <a:t>小学校</a:t>
            </a:r>
            <a:r>
              <a:rPr lang="ja-JP" altLang="en-US" sz="800" dirty="0" smtClean="0">
                <a:latin typeface="BIZ UDPゴシック" panose="020B0400000000000000" pitchFamily="50" charset="-128"/>
                <a:ea typeface="BIZ UDPゴシック" panose="020B0400000000000000" pitchFamily="50" charset="-128"/>
              </a:rPr>
              <a:t>４</a:t>
            </a:r>
            <a:r>
              <a:rPr lang="zh-CN" altLang="en-US" sz="800" dirty="0" smtClean="0">
                <a:latin typeface="BIZ UDPゴシック" panose="020B0400000000000000" pitchFamily="50" charset="-128"/>
                <a:ea typeface="BIZ UDPゴシック" panose="020B0400000000000000" pitchFamily="50" charset="-128"/>
              </a:rPr>
              <a:t>年生</a:t>
            </a:r>
            <a:r>
              <a:rPr lang="zh-CN" altLang="en-US" sz="800" dirty="0">
                <a:latin typeface="BIZ UDPゴシック" panose="020B0400000000000000" pitchFamily="50" charset="-128"/>
                <a:ea typeface="BIZ UDPゴシック" panose="020B0400000000000000" pitchFamily="50" charset="-128"/>
              </a:rPr>
              <a:t>　門脇　</a:t>
            </a:r>
            <a:r>
              <a:rPr lang="zh-CN" altLang="en-US" sz="800" dirty="0" smtClean="0">
                <a:latin typeface="BIZ UDPゴシック" panose="020B0400000000000000" pitchFamily="50" charset="-128"/>
                <a:ea typeface="BIZ UDPゴシック" panose="020B0400000000000000" pitchFamily="50" charset="-128"/>
              </a:rPr>
              <a:t>世那</a:t>
            </a:r>
            <a:r>
              <a:rPr lang="ja-JP" altLang="en-US" sz="800" dirty="0" smtClean="0">
                <a:latin typeface="BIZ UDPゴシック" panose="020B0400000000000000" pitchFamily="50" charset="-128"/>
                <a:ea typeface="BIZ UDPゴシック" panose="020B0400000000000000" pitchFamily="50" charset="-128"/>
              </a:rPr>
              <a:t> </a:t>
            </a:r>
            <a:endParaRPr lang="ja-JP" altLang="en-US" sz="80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1155336" y="5524064"/>
            <a:ext cx="2433495" cy="230832"/>
          </a:xfrm>
          <a:prstGeom prst="rect">
            <a:avLst/>
          </a:prstGeom>
        </p:spPr>
        <p:txBody>
          <a:bodyPr wrap="square">
            <a:spAutoFit/>
          </a:bodyPr>
          <a:lstStyle/>
          <a:p>
            <a:r>
              <a:rPr lang="zh-TW" altLang="en-US" sz="900" dirty="0">
                <a:latin typeface="+mn-ea"/>
              </a:rPr>
              <a:t>出雲市立高松小学校５年生　藤原　由</a:t>
            </a:r>
            <a:r>
              <a:rPr lang="zh-TW" altLang="en-US" sz="900" dirty="0" smtClean="0">
                <a:latin typeface="+mn-ea"/>
              </a:rPr>
              <a:t>鈴</a:t>
            </a:r>
            <a:r>
              <a:rPr lang="ja-JP" altLang="en-US" sz="900" dirty="0" smtClean="0">
                <a:latin typeface="+mn-ea"/>
              </a:rPr>
              <a:t> </a:t>
            </a:r>
            <a:endParaRPr lang="ja-JP" altLang="en-US" sz="900" dirty="0">
              <a:latin typeface="+mn-ea"/>
            </a:endParaRPr>
          </a:p>
        </p:txBody>
      </p:sp>
      <p:sp>
        <p:nvSpPr>
          <p:cNvPr id="12" name="正方形/長方形 11"/>
          <p:cNvSpPr/>
          <p:nvPr/>
        </p:nvSpPr>
        <p:spPr>
          <a:xfrm>
            <a:off x="4221359" y="5524064"/>
            <a:ext cx="2405211" cy="215444"/>
          </a:xfrm>
          <a:prstGeom prst="rect">
            <a:avLst/>
          </a:prstGeom>
        </p:spPr>
        <p:txBody>
          <a:bodyPr wrap="square">
            <a:spAutoFit/>
          </a:bodyPr>
          <a:lstStyle/>
          <a:p>
            <a:r>
              <a:rPr lang="zh-CN" altLang="en-US" sz="800" dirty="0">
                <a:latin typeface="BIZ UDPゴシック" panose="020B0400000000000000" pitchFamily="50" charset="-128"/>
                <a:ea typeface="BIZ UDPゴシック" panose="020B0400000000000000" pitchFamily="50" charset="-128"/>
              </a:rPr>
              <a:t>雲南市立三刀屋</a:t>
            </a:r>
            <a:r>
              <a:rPr lang="zh-CN" altLang="en-US" sz="800" dirty="0" smtClean="0">
                <a:latin typeface="BIZ UDPゴシック" panose="020B0400000000000000" pitchFamily="50" charset="-128"/>
                <a:ea typeface="BIZ UDPゴシック" panose="020B0400000000000000" pitchFamily="50" charset="-128"/>
              </a:rPr>
              <a:t>小学校</a:t>
            </a:r>
            <a:r>
              <a:rPr lang="ja-JP" altLang="en-US" sz="800" dirty="0" smtClean="0">
                <a:latin typeface="BIZ UDPゴシック" panose="020B0400000000000000" pitchFamily="50" charset="-128"/>
                <a:ea typeface="BIZ UDPゴシック" panose="020B0400000000000000" pitchFamily="50" charset="-128"/>
              </a:rPr>
              <a:t>６</a:t>
            </a:r>
            <a:r>
              <a:rPr lang="zh-CN" altLang="en-US" sz="800" dirty="0" smtClean="0">
                <a:latin typeface="BIZ UDPゴシック" panose="020B0400000000000000" pitchFamily="50" charset="-128"/>
                <a:ea typeface="BIZ UDPゴシック" panose="020B0400000000000000" pitchFamily="50" charset="-128"/>
              </a:rPr>
              <a:t>年生</a:t>
            </a:r>
            <a:r>
              <a:rPr lang="zh-CN" altLang="en-US" sz="800" dirty="0">
                <a:latin typeface="BIZ UDPゴシック" panose="020B0400000000000000" pitchFamily="50" charset="-128"/>
                <a:ea typeface="BIZ UDPゴシック" panose="020B0400000000000000" pitchFamily="50" charset="-128"/>
              </a:rPr>
              <a:t>　佐藤　</a:t>
            </a:r>
            <a:r>
              <a:rPr lang="zh-CN" altLang="en-US" sz="800" dirty="0" smtClean="0">
                <a:latin typeface="BIZ UDPゴシック" panose="020B0400000000000000" pitchFamily="50" charset="-128"/>
                <a:ea typeface="BIZ UDPゴシック" panose="020B0400000000000000" pitchFamily="50" charset="-128"/>
              </a:rPr>
              <a:t>仁彦</a:t>
            </a:r>
            <a:r>
              <a:rPr lang="ja-JP" altLang="en-US" sz="800" dirty="0" smtClean="0">
                <a:latin typeface="BIZ UDPゴシック" panose="020B0400000000000000" pitchFamily="50" charset="-128"/>
                <a:ea typeface="BIZ UDPゴシック" panose="020B0400000000000000" pitchFamily="50" charset="-128"/>
              </a:rPr>
              <a:t> </a:t>
            </a:r>
            <a:endParaRPr lang="ja-JP" altLang="en-US" sz="8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1155336" y="8609720"/>
            <a:ext cx="2445114" cy="230832"/>
          </a:xfrm>
          <a:prstGeom prst="rect">
            <a:avLst/>
          </a:prstGeom>
        </p:spPr>
        <p:txBody>
          <a:bodyPr wrap="square">
            <a:spAutoFit/>
          </a:bodyPr>
          <a:lstStyle/>
          <a:p>
            <a:r>
              <a:rPr lang="ja-JP" altLang="en-US" sz="900" dirty="0">
                <a:latin typeface="+mn-ea"/>
              </a:rPr>
              <a:t>出雲市立斐川西中学校１年生　青木　尊 </a:t>
            </a:r>
          </a:p>
        </p:txBody>
      </p:sp>
      <p:sp>
        <p:nvSpPr>
          <p:cNvPr id="20" name="正方形/長方形 19"/>
          <p:cNvSpPr/>
          <p:nvPr/>
        </p:nvSpPr>
        <p:spPr>
          <a:xfrm>
            <a:off x="4123472" y="8613657"/>
            <a:ext cx="2358121" cy="230832"/>
          </a:xfrm>
          <a:prstGeom prst="rect">
            <a:avLst/>
          </a:prstGeom>
        </p:spPr>
        <p:txBody>
          <a:bodyPr wrap="square">
            <a:spAutoFit/>
          </a:bodyPr>
          <a:lstStyle/>
          <a:p>
            <a:r>
              <a:rPr lang="zh-CN" altLang="en-US" sz="900" dirty="0">
                <a:latin typeface="ＭＳ Ｐゴシック" panose="020B0600070205080204" pitchFamily="50" charset="-128"/>
                <a:ea typeface="ＭＳ Ｐゴシック" panose="020B0600070205080204" pitchFamily="50" charset="-128"/>
              </a:rPr>
              <a:t>松江市立第四中学校２年生　田中　</a:t>
            </a:r>
            <a:r>
              <a:rPr lang="zh-CN" altLang="en-US" sz="900" dirty="0" smtClean="0">
                <a:latin typeface="ＭＳ Ｐゴシック" panose="020B0600070205080204" pitchFamily="50" charset="-128"/>
                <a:ea typeface="ＭＳ Ｐゴシック" panose="020B0600070205080204" pitchFamily="50" charset="-128"/>
              </a:rPr>
              <a:t>琉偉 </a:t>
            </a:r>
            <a:endParaRPr lang="ja-JP" altLang="en-US" sz="900"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830189" y="273981"/>
            <a:ext cx="2568447" cy="1863691"/>
          </a:xfrm>
          <a:prstGeom prst="rect">
            <a:avLst/>
          </a:prstGeom>
        </p:spPr>
      </p:pic>
      <p:pic>
        <p:nvPicPr>
          <p:cNvPr id="9" name="図 8"/>
          <p:cNvPicPr>
            <a:picLocks noChangeAspect="1"/>
          </p:cNvPicPr>
          <p:nvPr/>
        </p:nvPicPr>
        <p:blipFill>
          <a:blip r:embed="rId3"/>
          <a:stretch>
            <a:fillRect/>
          </a:stretch>
        </p:blipFill>
        <p:spPr>
          <a:xfrm>
            <a:off x="3862048" y="273980"/>
            <a:ext cx="2671557" cy="1863691"/>
          </a:xfrm>
          <a:prstGeom prst="rect">
            <a:avLst/>
          </a:prstGeom>
        </p:spPr>
      </p:pic>
      <p:pic>
        <p:nvPicPr>
          <p:cNvPr id="10" name="図 9"/>
          <p:cNvPicPr>
            <a:picLocks noChangeAspect="1"/>
          </p:cNvPicPr>
          <p:nvPr/>
        </p:nvPicPr>
        <p:blipFill>
          <a:blip r:embed="rId4"/>
          <a:stretch>
            <a:fillRect/>
          </a:stretch>
        </p:blipFill>
        <p:spPr>
          <a:xfrm>
            <a:off x="1271730" y="2733117"/>
            <a:ext cx="1790898" cy="2610731"/>
          </a:xfrm>
          <a:prstGeom prst="rect">
            <a:avLst/>
          </a:prstGeom>
        </p:spPr>
      </p:pic>
      <p:pic>
        <p:nvPicPr>
          <p:cNvPr id="14" name="図 13"/>
          <p:cNvPicPr>
            <a:picLocks noChangeAspect="1"/>
          </p:cNvPicPr>
          <p:nvPr/>
        </p:nvPicPr>
        <p:blipFill>
          <a:blip r:embed="rId5"/>
          <a:stretch>
            <a:fillRect/>
          </a:stretch>
        </p:blipFill>
        <p:spPr>
          <a:xfrm>
            <a:off x="3862047" y="6298410"/>
            <a:ext cx="2666636" cy="1913703"/>
          </a:xfrm>
          <a:prstGeom prst="rect">
            <a:avLst/>
          </a:prstGeom>
        </p:spPr>
      </p:pic>
      <p:pic>
        <p:nvPicPr>
          <p:cNvPr id="16" name="図 15"/>
          <p:cNvPicPr>
            <a:picLocks noChangeAspect="1"/>
          </p:cNvPicPr>
          <p:nvPr/>
        </p:nvPicPr>
        <p:blipFill>
          <a:blip r:embed="rId6"/>
          <a:stretch>
            <a:fillRect/>
          </a:stretch>
        </p:blipFill>
        <p:spPr>
          <a:xfrm>
            <a:off x="4305420" y="2734973"/>
            <a:ext cx="1779887" cy="2608875"/>
          </a:xfrm>
          <a:prstGeom prst="rect">
            <a:avLst/>
          </a:prstGeom>
        </p:spPr>
      </p:pic>
      <p:pic>
        <p:nvPicPr>
          <p:cNvPr id="17" name="図 16"/>
          <p:cNvPicPr>
            <a:picLocks noChangeAspect="1"/>
          </p:cNvPicPr>
          <p:nvPr/>
        </p:nvPicPr>
        <p:blipFill>
          <a:blip r:embed="rId7"/>
          <a:stretch>
            <a:fillRect/>
          </a:stretch>
        </p:blipFill>
        <p:spPr>
          <a:xfrm>
            <a:off x="1271730" y="5935113"/>
            <a:ext cx="1790898" cy="2512012"/>
          </a:xfrm>
          <a:prstGeom prst="rect">
            <a:avLst/>
          </a:prstGeom>
        </p:spPr>
      </p:pic>
    </p:spTree>
    <p:extLst>
      <p:ext uri="{BB962C8B-B14F-4D97-AF65-F5344CB8AC3E}">
        <p14:creationId xmlns:p14="http://schemas.microsoft.com/office/powerpoint/2010/main" val="31933331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1815</TotalTime>
  <Words>358</Words>
  <Application>Microsoft Office PowerPoint</Application>
  <PresentationFormat>画面に合わせる (4:3)</PresentationFormat>
  <Paragraphs>92</Paragraphs>
  <Slides>16</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BIZ UDPゴシック</vt:lpstr>
      <vt:lpstr>ＤＦ特太ゴシック体</vt:lpstr>
      <vt:lpstr>HGPｺﾞｼｯｸM</vt:lpstr>
      <vt:lpstr>ＭＳ Ｐゴシック</vt:lpstr>
      <vt:lpstr>ＭＳ Ｐ明朝</vt:lpstr>
      <vt:lpstr>新細明體</vt:lpstr>
      <vt:lpstr>ShinMGoPro-DeBold</vt:lpstr>
      <vt:lpstr>游明朝</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101</cp:revision>
  <cp:lastPrinted>2023-12-11T00:04:47Z</cp:lastPrinted>
  <dcterms:created xsi:type="dcterms:W3CDTF">2022-10-13T05:46:05Z</dcterms:created>
  <dcterms:modified xsi:type="dcterms:W3CDTF">2024-01-09T01:41:54Z</dcterms:modified>
</cp:coreProperties>
</file>